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Default Extension="pdf" ContentType="application/pdf"/>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35.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10.xml" ContentType="application/vnd.openxmlformats-officedocument.presentationml.slideLayout+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Default Extension="emf" ContentType="image/x-emf"/>
  <Override PartName="/ppt/slideLayouts/slideLayout25.xml" ContentType="application/vnd.openxmlformats-officedocument.presentationml.slideLayout+xml"/>
  <Override PartName="/ppt/slideLayouts/slideLayout3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698" r:id="rId2"/>
    <p:sldMasterId id="2147483704" r:id="rId3"/>
  </p:sldMasterIdLst>
  <p:notesMasterIdLst>
    <p:notesMasterId r:id="rId8"/>
  </p:notesMasterIdLst>
  <p:sldIdLst>
    <p:sldId id="266" r:id="rId4"/>
    <p:sldId id="258" r:id="rId5"/>
    <p:sldId id="264" r:id="rId6"/>
    <p:sldId id="265" r:id="rId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294" y="-162"/>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C0D7E23-161F-4D18-8915-DD545A3E0DA9}" type="datetimeFigureOut">
              <a:rPr lang="en-GB" smtClean="0"/>
              <a:pPr/>
              <a:t>10/12/2012</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7FF27D-3511-439B-A8D9-D4B77C70CB5C}"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mtClean="0"/>
              <a:t>Paid/owned/earned</a:t>
            </a:r>
            <a:r>
              <a:rPr lang="en-GB" dirty="0" smtClean="0"/>
              <a:t>.</a:t>
            </a:r>
            <a:r>
              <a:rPr lang="en-GB" baseline="0" dirty="0" smtClean="0"/>
              <a:t> </a:t>
            </a:r>
            <a:endParaRPr lang="en-GB" dirty="0"/>
          </a:p>
        </p:txBody>
      </p:sp>
      <p:sp>
        <p:nvSpPr>
          <p:cNvPr id="4" name="Slide Number Placeholder 3"/>
          <p:cNvSpPr>
            <a:spLocks noGrp="1"/>
          </p:cNvSpPr>
          <p:nvPr>
            <p:ph type="sldNum" sz="quarter" idx="10"/>
          </p:nvPr>
        </p:nvSpPr>
        <p:spPr/>
        <p:txBody>
          <a:bodyPr/>
          <a:lstStyle/>
          <a:p>
            <a:fld id="{91641280-5A75-440D-BB69-96455715BB06}" type="slidenum">
              <a:rPr lang="en-GB" smtClean="0"/>
              <a:pPr/>
              <a:t>1</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57FF27D-3511-439B-A8D9-D4B77C70CB5C}" type="slidenum">
              <a:rPr lang="en-GB" smtClean="0"/>
              <a:pPr/>
              <a:t>2</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B57FF27D-3511-439B-A8D9-D4B77C70CB5C}" type="slidenum">
              <a:rPr lang="en-GB" smtClean="0"/>
              <a:pPr/>
              <a:t>3</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B57FF27D-3511-439B-A8D9-D4B77C70CB5C}" type="slidenum">
              <a:rPr lang="en-GB" smtClean="0"/>
              <a:pPr/>
              <a:t>4</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6.pd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7.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Master" Target="../slideMasters/slideMaster3.xml"/><Relationship Id="rId4" Type="http://schemas.openxmlformats.org/officeDocument/2006/relationships/image" Target="../media/image17.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1031" descr="new pg 3"/>
          <p:cNvPicPr>
            <a:picLocks noChangeAspect="1" noChangeArrowheads="1"/>
          </p:cNvPicPr>
          <p:nvPr/>
        </p:nvPicPr>
        <p:blipFill>
          <a:blip r:embed="rId2"/>
          <a:srcRect/>
          <a:stretch>
            <a:fillRect/>
          </a:stretch>
        </p:blipFill>
        <p:spPr bwMode="auto">
          <a:xfrm>
            <a:off x="0" y="0"/>
            <a:ext cx="9140825" cy="6854825"/>
          </a:xfrm>
          <a:prstGeom prst="rect">
            <a:avLst/>
          </a:prstGeom>
          <a:noFill/>
          <a:ln w="9525">
            <a:noFill/>
            <a:miter lim="800000"/>
            <a:headEnd/>
            <a:tailEnd/>
          </a:ln>
        </p:spPr>
      </p:pic>
      <p:sp>
        <p:nvSpPr>
          <p:cNvPr id="5" name="Rectangle 1028"/>
          <p:cNvSpPr>
            <a:spLocks/>
          </p:cNvSpPr>
          <p:nvPr/>
        </p:nvSpPr>
        <p:spPr bwMode="auto">
          <a:xfrm>
            <a:off x="207963" y="6477000"/>
            <a:ext cx="8229600" cy="169863"/>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Date Placeholder 3"/>
          <p:cNvSpPr>
            <a:spLocks noGrp="1"/>
          </p:cNvSpPr>
          <p:nvPr>
            <p:ph type="dt" sz="half" idx="10"/>
          </p:nvPr>
        </p:nvSpPr>
        <p:spPr/>
        <p:txBody>
          <a:bodyPr/>
          <a:lstStyle>
            <a:lvl1pPr>
              <a:defRPr/>
            </a:lvl1pPr>
          </a:lstStyle>
          <a:p>
            <a:fld id="{564CF2E0-CCC4-4E1E-9902-C3C36AB3FDA4}" type="datetimeFigureOut">
              <a:rPr lang="en-US" smtClean="0"/>
              <a:pPr/>
              <a:t>12/10/2012</a:t>
            </a:fld>
            <a:endParaRPr lang="en-US"/>
          </a:p>
        </p:txBody>
      </p:sp>
      <p:sp>
        <p:nvSpPr>
          <p:cNvPr id="7" name="Footer Placeholder 4"/>
          <p:cNvSpPr>
            <a:spLocks noGrp="1"/>
          </p:cNvSpPr>
          <p:nvPr>
            <p:ph type="ftr" sz="quarter" idx="11"/>
          </p:nvPr>
        </p:nvSpPr>
        <p:spPr/>
        <p:txBody>
          <a:bodyPr/>
          <a:lstStyle>
            <a:lvl1pPr>
              <a:defRPr/>
            </a:lvl1pPr>
          </a:lstStyle>
          <a:p>
            <a:endParaRPr kumimoji="0" lang="en-US"/>
          </a:p>
        </p:txBody>
      </p:sp>
      <p:sp>
        <p:nvSpPr>
          <p:cNvPr id="8" name="Slide Number Placeholder 5"/>
          <p:cNvSpPr>
            <a:spLocks noGrp="1"/>
          </p:cNvSpPr>
          <p:nvPr>
            <p:ph type="sldNum" sz="quarter" idx="12"/>
          </p:nvPr>
        </p:nvSpPr>
        <p:spPr/>
        <p:txBody>
          <a:bodyPr/>
          <a:lstStyle>
            <a:lvl1pPr>
              <a:defRPr/>
            </a:lvl1pPr>
          </a:lstStyle>
          <a:p>
            <a:fld id="{6F42FDE4-A7DD-41A7-A0A6-9B649FB43336}" type="slidenum">
              <a:rPr kumimoji="0" lang="en-US" smtClean="0"/>
              <a:pPr/>
              <a:t>‹#›</a:t>
            </a:fld>
            <a:endParaRPr kumimoji="0" lang="en-US" sz="1400" dirty="0">
              <a:solidFill>
                <a:srgbClr val="FFFFFF"/>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pic>
        <p:nvPicPr>
          <p:cNvPr id="2" name="Picture 8" descr="transition slide_v2.2.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p:nvSpPr>
        <p:spPr bwMode="auto">
          <a:xfrm>
            <a:off x="207963" y="6532563"/>
            <a:ext cx="8229600" cy="169862"/>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4" name="Title 1"/>
          <p:cNvSpPr>
            <a:spLocks noGrp="1"/>
          </p:cNvSpPr>
          <p:nvPr>
            <p:ph type="ctrTitle"/>
          </p:nvPr>
        </p:nvSpPr>
        <p:spPr>
          <a:xfrm>
            <a:off x="1484080" y="1781176"/>
            <a:ext cx="7772400" cy="1470025"/>
          </a:xfrm>
          <a:prstGeom prst="rect">
            <a:avLst/>
          </a:prstGeom>
        </p:spPr>
        <p:txBody>
          <a:bodyPr/>
          <a:lstStyle>
            <a:lvl1pPr algn="l">
              <a:defRPr/>
            </a:lvl1pPr>
          </a:lstStyle>
          <a:p>
            <a:r>
              <a:rPr lang="en-US" smtClean="0"/>
              <a:t>Click to edit Master title style</a:t>
            </a:r>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pic>
        <p:nvPicPr>
          <p:cNvPr id="2" name="Picture 8" descr="transition slide_v2.3.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p:nvSpPr>
        <p:spPr bwMode="auto">
          <a:xfrm>
            <a:off x="207963" y="6532563"/>
            <a:ext cx="8229600" cy="169862"/>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4" name="Title 1"/>
          <p:cNvSpPr>
            <a:spLocks noGrp="1"/>
          </p:cNvSpPr>
          <p:nvPr>
            <p:ph type="ctrTitle"/>
          </p:nvPr>
        </p:nvSpPr>
        <p:spPr>
          <a:xfrm>
            <a:off x="1484080" y="1781176"/>
            <a:ext cx="7772400" cy="1470025"/>
          </a:xfrm>
          <a:prstGeom prst="rect">
            <a:avLst/>
          </a:prstGeom>
        </p:spPr>
        <p:txBody>
          <a:bodyPr/>
          <a:lstStyle>
            <a:lvl1pPr algn="l">
              <a:defRPr/>
            </a:lvl1pPr>
          </a:lstStyle>
          <a:p>
            <a:r>
              <a:rPr lang="en-US" smtClean="0"/>
              <a:t>Click to edit Master title style</a:t>
            </a:r>
            <a:endParaRPr lang="en-GB"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pic>
        <p:nvPicPr>
          <p:cNvPr id="2" name="Picture 8" descr="transition slide_v2.4.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p:nvSpPr>
        <p:spPr bwMode="auto">
          <a:xfrm>
            <a:off x="207963" y="6532563"/>
            <a:ext cx="8229600" cy="169862"/>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4" name="Title 1"/>
          <p:cNvSpPr>
            <a:spLocks noGrp="1"/>
          </p:cNvSpPr>
          <p:nvPr>
            <p:ph type="ctrTitle"/>
          </p:nvPr>
        </p:nvSpPr>
        <p:spPr>
          <a:xfrm>
            <a:off x="1484080" y="1781176"/>
            <a:ext cx="7772400" cy="1470025"/>
          </a:xfrm>
          <a:prstGeom prst="rect">
            <a:avLst/>
          </a:prstGeom>
        </p:spPr>
        <p:txBody>
          <a:bodyPr/>
          <a:lstStyle>
            <a:lvl1pPr algn="l">
              <a:defRPr/>
            </a:lvl1pPr>
          </a:lstStyle>
          <a:p>
            <a:r>
              <a:rPr lang="en-US" smtClean="0"/>
              <a:t>Click to edit Master title style</a:t>
            </a:r>
            <a:endParaRPr lang="en-GB"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pic>
        <p:nvPicPr>
          <p:cNvPr id="2" name="Picture 8" descr="transition slide_v2.6.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p:nvSpPr>
        <p:spPr bwMode="auto">
          <a:xfrm>
            <a:off x="207963" y="6532563"/>
            <a:ext cx="8229600" cy="169862"/>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4" name="Title 1"/>
          <p:cNvSpPr>
            <a:spLocks noGrp="1"/>
          </p:cNvSpPr>
          <p:nvPr>
            <p:ph type="ctrTitle"/>
          </p:nvPr>
        </p:nvSpPr>
        <p:spPr>
          <a:xfrm>
            <a:off x="1484080" y="1795690"/>
            <a:ext cx="7772400" cy="1470025"/>
          </a:xfrm>
          <a:prstGeom prst="rect">
            <a:avLst/>
          </a:prstGeom>
        </p:spPr>
        <p:txBody>
          <a:bodyPr/>
          <a:lstStyle>
            <a:lvl1pPr algn="l">
              <a:defRPr/>
            </a:lvl1pPr>
          </a:lstStyle>
          <a:p>
            <a:r>
              <a:rPr lang="en-US" smtClean="0"/>
              <a:t>Click to edit Master title style</a:t>
            </a:r>
            <a:endParaRPr lang="en-GB"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pic>
        <p:nvPicPr>
          <p:cNvPr id="2" name="Picture 8" descr="transition slide_v2.5.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p:nvSpPr>
        <p:spPr bwMode="auto">
          <a:xfrm>
            <a:off x="207963" y="6532563"/>
            <a:ext cx="8229600" cy="169862"/>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4" name="Title 1"/>
          <p:cNvSpPr>
            <a:spLocks noGrp="1"/>
          </p:cNvSpPr>
          <p:nvPr>
            <p:ph type="ctrTitle"/>
          </p:nvPr>
        </p:nvSpPr>
        <p:spPr>
          <a:xfrm>
            <a:off x="1484080" y="1781176"/>
            <a:ext cx="7772400" cy="1470025"/>
          </a:xfrm>
          <a:prstGeom prst="rect">
            <a:avLst/>
          </a:prstGeom>
        </p:spPr>
        <p:txBody>
          <a:bodyPr/>
          <a:lstStyle>
            <a:lvl1pPr algn="l">
              <a:defRPr/>
            </a:lvl1pPr>
          </a:lstStyle>
          <a:p>
            <a:r>
              <a:rPr lang="en-US" smtClean="0"/>
              <a:t>Click to edit Master title style</a:t>
            </a:r>
            <a:endParaRPr lang="en-GB"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Custom Layout">
    <p:spTree>
      <p:nvGrpSpPr>
        <p:cNvPr id="1" name=""/>
        <p:cNvGrpSpPr/>
        <p:nvPr/>
      </p:nvGrpSpPr>
      <p:grpSpPr>
        <a:xfrm>
          <a:off x="0" y="0"/>
          <a:ext cx="0" cy="0"/>
          <a:chOff x="0" y="0"/>
          <a:chExt cx="0" cy="0"/>
        </a:xfrm>
      </p:grpSpPr>
      <p:pic>
        <p:nvPicPr>
          <p:cNvPr id="2" name="Picture 8" descr="transition slide_v2.7.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p:nvSpPr>
        <p:spPr bwMode="auto">
          <a:xfrm>
            <a:off x="207963" y="6532563"/>
            <a:ext cx="8229600" cy="169862"/>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4" name="Title 1"/>
          <p:cNvSpPr>
            <a:spLocks noGrp="1"/>
          </p:cNvSpPr>
          <p:nvPr>
            <p:ph type="ctrTitle"/>
          </p:nvPr>
        </p:nvSpPr>
        <p:spPr>
          <a:xfrm>
            <a:off x="1484080" y="1781176"/>
            <a:ext cx="7772400" cy="1470025"/>
          </a:xfrm>
          <a:prstGeom prst="rect">
            <a:avLst/>
          </a:prstGeom>
        </p:spPr>
        <p:txBody>
          <a:bodyPr/>
          <a:lstStyle>
            <a:lvl1pPr algn="l">
              <a:defRPr/>
            </a:lvl1pPr>
          </a:lstStyle>
          <a:p>
            <a:r>
              <a:rPr lang="en-US" smtClean="0"/>
              <a:t>Click to edit Master title style</a:t>
            </a:r>
            <a:endParaRPr lang="en-GB"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0_Custom Layout">
    <p:spTree>
      <p:nvGrpSpPr>
        <p:cNvPr id="1" name=""/>
        <p:cNvGrpSpPr/>
        <p:nvPr/>
      </p:nvGrpSpPr>
      <p:grpSpPr>
        <a:xfrm>
          <a:off x="0" y="0"/>
          <a:ext cx="0" cy="0"/>
          <a:chOff x="0" y="0"/>
          <a:chExt cx="0" cy="0"/>
        </a:xfrm>
      </p:grpSpPr>
      <p:pic>
        <p:nvPicPr>
          <p:cNvPr id="2" name="Picture 8" descr="transition slide_v2.8.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p:nvSpPr>
        <p:spPr bwMode="auto">
          <a:xfrm>
            <a:off x="207963" y="6532563"/>
            <a:ext cx="8229600" cy="169862"/>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4" name="Title 1"/>
          <p:cNvSpPr>
            <a:spLocks noGrp="1"/>
          </p:cNvSpPr>
          <p:nvPr>
            <p:ph type="ctrTitle"/>
          </p:nvPr>
        </p:nvSpPr>
        <p:spPr>
          <a:xfrm>
            <a:off x="1484080" y="1781176"/>
            <a:ext cx="7772400" cy="1470025"/>
          </a:xfrm>
          <a:prstGeom prst="rect">
            <a:avLst/>
          </a:prstGeom>
        </p:spPr>
        <p:txBody>
          <a:bodyPr/>
          <a:lstStyle>
            <a:lvl1pPr algn="l">
              <a:defRPr/>
            </a:lvl1pPr>
          </a:lstStyle>
          <a:p>
            <a:r>
              <a:rPr lang="en-US" smtClean="0"/>
              <a:t>Click to edit Master title style</a:t>
            </a:r>
            <a:endParaRPr lang="en-GB"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9" name="Picture 8"/>
          <p:cNvPicPr>
            <a:picLocks noChangeAspect="1"/>
          </p:cNvPicPr>
          <p:nvPr/>
        </p:nvPicPr>
        <mc:AlternateContent xmlns:mc="http://schemas.openxmlformats.org/markup-compatibility/2006">
          <mc:Choice xmlns="" xmlns:mv="urn:schemas-microsoft-com:mac:vml" xmlns:ma="http://schemas.microsoft.com/office/mac/drawingml/2008/main" Requires="ma">
            <p:blipFill>
              <a:blip r:embed="rId2"/>
              <a:stretch>
                <a:fillRect/>
              </a:stretch>
            </p:blipFill>
          </mc:Choice>
          <mc:Fallback>
            <p:blipFill>
              <a:blip r:embed="rId3"/>
              <a:stretch>
                <a:fillRect/>
              </a:stretch>
            </p:blipFill>
          </mc:Fallback>
        </mc:AlternateContent>
        <p:spPr>
          <a:xfrm>
            <a:off x="-3892" y="3026"/>
            <a:ext cx="9144000" cy="6854975"/>
          </a:xfrm>
          <a:prstGeom prst="rect">
            <a:avLst/>
          </a:prstGeom>
        </p:spPr>
      </p:pic>
      <p:sp>
        <p:nvSpPr>
          <p:cNvPr id="11" name="TextBox 10"/>
          <p:cNvSpPr txBox="1"/>
          <p:nvPr/>
        </p:nvSpPr>
        <p:spPr>
          <a:xfrm>
            <a:off x="664145" y="2728735"/>
            <a:ext cx="655900" cy="1520562"/>
          </a:xfrm>
          <a:prstGeom prst="rect">
            <a:avLst/>
          </a:prstGeom>
          <a:noFill/>
        </p:spPr>
        <p:txBody>
          <a:bodyPr wrap="square" lIns="58055" tIns="29028" rIns="58055" bIns="29028" rtlCol="0">
            <a:spAutoFit/>
          </a:bodyPr>
          <a:lstStyle/>
          <a:p>
            <a:r>
              <a:rPr lang="en-US" sz="9500" baseline="30000" dirty="0" smtClean="0">
                <a:solidFill>
                  <a:srgbClr val="F58026"/>
                </a:solidFill>
                <a:latin typeface="Rockwell"/>
                <a:cs typeface="Rockwell"/>
              </a:rPr>
              <a:t>»</a:t>
            </a:r>
            <a:endParaRPr lang="en-US" sz="9500" dirty="0">
              <a:solidFill>
                <a:srgbClr val="F58026"/>
              </a:solidFill>
            </a:endParaRPr>
          </a:p>
        </p:txBody>
      </p:sp>
      <p:sp>
        <p:nvSpPr>
          <p:cNvPr id="12" name="Title 1"/>
          <p:cNvSpPr>
            <a:spLocks noGrp="1"/>
          </p:cNvSpPr>
          <p:nvPr>
            <p:ph type="ctrTitle"/>
          </p:nvPr>
        </p:nvSpPr>
        <p:spPr>
          <a:xfrm>
            <a:off x="1232961" y="3004501"/>
            <a:ext cx="7772400" cy="740179"/>
          </a:xfrm>
          <a:prstGeom prst="rect">
            <a:avLst/>
          </a:prstGeom>
        </p:spPr>
        <p:txBody>
          <a:bodyPr/>
          <a:lstStyle>
            <a:lvl1pPr algn="l">
              <a:defRPr sz="3600"/>
            </a:lvl1pPr>
          </a:lstStyle>
          <a:p>
            <a:r>
              <a:rPr lang="en-US" smtClean="0"/>
              <a:t>Click to edit Master title style</a:t>
            </a:r>
            <a:endParaRPr lang="en-GB"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1_Custom Layout">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6858000"/>
          </a:xfrm>
          <a:prstGeom prst="rect">
            <a:avLst/>
          </a:prstGeom>
          <a:solidFill>
            <a:schemeClr val="bg1"/>
          </a:solidFill>
          <a:ln w="9525">
            <a:noFill/>
            <a:miter lim="800000"/>
            <a:headEnd/>
            <a:tailEnd/>
          </a:ln>
          <a:effectLst>
            <a:outerShdw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4" name="Rounded Rectangle 3"/>
          <p:cNvSpPr/>
          <p:nvPr/>
        </p:nvSpPr>
        <p:spPr>
          <a:xfrm>
            <a:off x="303213" y="298450"/>
            <a:ext cx="8547100" cy="5105400"/>
          </a:xfrm>
          <a:prstGeom prst="roundRect">
            <a:avLst>
              <a:gd name="adj" fmla="val 5117"/>
            </a:avLst>
          </a:prstGeom>
          <a:solidFill>
            <a:srgbClr val="7BBF3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dirty="0">
              <a:solidFill>
                <a:srgbClr val="009BC9"/>
              </a:solidFill>
            </a:endParaRPr>
          </a:p>
        </p:txBody>
      </p:sp>
      <p:pic>
        <p:nvPicPr>
          <p:cNvPr id="5" name="Picture 10" descr="ip_outline.psd"/>
          <p:cNvPicPr>
            <a:picLocks noChangeAspect="1"/>
          </p:cNvPicPr>
          <p:nvPr/>
        </p:nvPicPr>
        <p:blipFill>
          <a:blip r:embed="rId2"/>
          <a:srcRect/>
          <a:stretch>
            <a:fillRect/>
          </a:stretch>
        </p:blipFill>
        <p:spPr bwMode="auto">
          <a:xfrm>
            <a:off x="1211263" y="1682750"/>
            <a:ext cx="2863850" cy="2562225"/>
          </a:xfrm>
          <a:prstGeom prst="rect">
            <a:avLst/>
          </a:prstGeom>
          <a:noFill/>
          <a:ln w="9525">
            <a:noFill/>
            <a:miter lim="800000"/>
            <a:headEnd/>
            <a:tailEnd/>
          </a:ln>
        </p:spPr>
      </p:pic>
      <p:pic>
        <p:nvPicPr>
          <p:cNvPr id="6" name="Picture 11" descr="orangeArrows.psd"/>
          <p:cNvPicPr>
            <a:picLocks noChangeAspect="1"/>
          </p:cNvPicPr>
          <p:nvPr/>
        </p:nvPicPr>
        <p:blipFill>
          <a:blip r:embed="rId3"/>
          <a:srcRect/>
          <a:stretch>
            <a:fillRect/>
          </a:stretch>
        </p:blipFill>
        <p:spPr bwMode="auto">
          <a:xfrm>
            <a:off x="4448175" y="1684338"/>
            <a:ext cx="298450" cy="298450"/>
          </a:xfrm>
          <a:prstGeom prst="rect">
            <a:avLst/>
          </a:prstGeom>
          <a:noFill/>
          <a:ln w="9525">
            <a:noFill/>
            <a:miter lim="800000"/>
            <a:headEnd/>
            <a:tailEnd/>
          </a:ln>
        </p:spPr>
      </p:pic>
      <p:pic>
        <p:nvPicPr>
          <p:cNvPr id="7" name="Picture 12" descr="iProspect LOGOwDesc.2clr.eps"/>
          <p:cNvPicPr>
            <a:picLocks noChangeAspect="1"/>
          </p:cNvPicPr>
          <p:nvPr/>
        </p:nvPicPr>
        <p:blipFill>
          <a:blip r:embed="rId4"/>
          <a:srcRect/>
          <a:stretch>
            <a:fillRect/>
          </a:stretch>
        </p:blipFill>
        <p:spPr bwMode="auto">
          <a:xfrm>
            <a:off x="6781800" y="5697538"/>
            <a:ext cx="2068513" cy="714375"/>
          </a:xfrm>
          <a:prstGeom prst="rect">
            <a:avLst/>
          </a:prstGeom>
          <a:noFill/>
          <a:ln w="9525">
            <a:noFill/>
            <a:miter lim="800000"/>
            <a:headEnd/>
            <a:tailEnd/>
          </a:ln>
        </p:spPr>
      </p:pic>
      <p:pic>
        <p:nvPicPr>
          <p:cNvPr id="8" name="Picture 13" descr="ip_outline.psd"/>
          <p:cNvPicPr>
            <a:picLocks noChangeAspect="1"/>
          </p:cNvPicPr>
          <p:nvPr/>
        </p:nvPicPr>
        <p:blipFill>
          <a:blip r:embed="rId2"/>
          <a:srcRect/>
          <a:stretch>
            <a:fillRect/>
          </a:stretch>
        </p:blipFill>
        <p:spPr bwMode="auto">
          <a:xfrm>
            <a:off x="1211263" y="1682750"/>
            <a:ext cx="2863850" cy="2562225"/>
          </a:xfrm>
          <a:prstGeom prst="rect">
            <a:avLst/>
          </a:prstGeom>
          <a:noFill/>
          <a:ln w="9525">
            <a:noFill/>
            <a:miter lim="800000"/>
            <a:headEnd/>
            <a:tailEnd/>
          </a:ln>
        </p:spPr>
      </p:pic>
      <p:pic>
        <p:nvPicPr>
          <p:cNvPr id="9" name="Picture 14" descr="orangeArrows.psd"/>
          <p:cNvPicPr>
            <a:picLocks noChangeAspect="1"/>
          </p:cNvPicPr>
          <p:nvPr/>
        </p:nvPicPr>
        <p:blipFill>
          <a:blip r:embed="rId3"/>
          <a:srcRect/>
          <a:stretch>
            <a:fillRect/>
          </a:stretch>
        </p:blipFill>
        <p:spPr bwMode="auto">
          <a:xfrm>
            <a:off x="4448175" y="1671638"/>
            <a:ext cx="298450" cy="300037"/>
          </a:xfrm>
          <a:prstGeom prst="rect">
            <a:avLst/>
          </a:prstGeom>
          <a:noFill/>
          <a:ln w="9525">
            <a:noFill/>
            <a:miter lim="800000"/>
            <a:headEnd/>
            <a:tailEnd/>
          </a:ln>
        </p:spPr>
      </p:pic>
      <p:pic>
        <p:nvPicPr>
          <p:cNvPr id="10" name="Picture 15" descr="iProspect LOGOwDesc.2clr.eps"/>
          <p:cNvPicPr>
            <a:picLocks noChangeAspect="1"/>
          </p:cNvPicPr>
          <p:nvPr/>
        </p:nvPicPr>
        <p:blipFill>
          <a:blip r:embed="rId4"/>
          <a:srcRect/>
          <a:stretch>
            <a:fillRect/>
          </a:stretch>
        </p:blipFill>
        <p:spPr bwMode="auto">
          <a:xfrm>
            <a:off x="6781800" y="5697538"/>
            <a:ext cx="2068513" cy="714375"/>
          </a:xfrm>
          <a:prstGeom prst="rect">
            <a:avLst/>
          </a:prstGeom>
          <a:noFill/>
          <a:ln w="9525">
            <a:noFill/>
            <a:miter lim="800000"/>
            <a:headEnd/>
            <a:tailEnd/>
          </a:ln>
        </p:spPr>
      </p:pic>
      <p:sp>
        <p:nvSpPr>
          <p:cNvPr id="11" name="Rectangle 1028"/>
          <p:cNvSpPr>
            <a:spLocks/>
          </p:cNvSpPr>
          <p:nvPr/>
        </p:nvSpPr>
        <p:spPr bwMode="auto">
          <a:xfrm>
            <a:off x="207963" y="6477000"/>
            <a:ext cx="8229600" cy="169863"/>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13" name="Subtitle 2"/>
          <p:cNvSpPr>
            <a:spLocks noGrp="1"/>
          </p:cNvSpPr>
          <p:nvPr>
            <p:ph type="subTitle" idx="1"/>
          </p:nvPr>
        </p:nvSpPr>
        <p:spPr>
          <a:xfrm>
            <a:off x="4808005" y="3041294"/>
            <a:ext cx="3650195" cy="1752600"/>
          </a:xfrm>
        </p:spPr>
        <p:txBody>
          <a:bodyPr>
            <a:normAutofit/>
          </a:bodyPr>
          <a:lstStyle>
            <a:lvl1pPr marL="0" indent="0" algn="l">
              <a:buNone/>
              <a:defRPr sz="1800">
                <a:ln>
                  <a:noFill/>
                </a:ln>
                <a:solidFill>
                  <a:schemeClr val="bg1"/>
                </a:solidFill>
                <a:latin typeface="Corbel"/>
                <a:cs typeface="Corbe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IP AGENDA IMAGE.jpg"/>
          <p:cNvPicPr>
            <a:picLocks noChangeAspect="1"/>
          </p:cNvPicPr>
          <p:nvPr userDrawn="1"/>
        </p:nvPicPr>
        <p:blipFill>
          <a:blip r:embed="rId2"/>
          <a:srcRect l="11667" t="4520" b="4657"/>
          <a:stretch>
            <a:fillRect/>
          </a:stretch>
        </p:blipFill>
        <p:spPr>
          <a:xfrm>
            <a:off x="4936356" y="957944"/>
            <a:ext cx="4207644" cy="4323104"/>
          </a:xfrm>
          <a:prstGeom prst="rect">
            <a:avLst/>
          </a:prstGeom>
        </p:spPr>
      </p:pic>
      <p:sp>
        <p:nvSpPr>
          <p:cNvPr id="5" name="Content Placeholder 2"/>
          <p:cNvSpPr>
            <a:spLocks noGrp="1"/>
          </p:cNvSpPr>
          <p:nvPr>
            <p:ph idx="10"/>
          </p:nvPr>
        </p:nvSpPr>
        <p:spPr>
          <a:xfrm>
            <a:off x="457200" y="957944"/>
            <a:ext cx="4319681" cy="5168220"/>
          </a:xfrm>
          <a:prstGeom prst="rect">
            <a:avLst/>
          </a:prstGeom>
        </p:spPr>
        <p:txBody>
          <a:bodyPr/>
          <a:lstStyle>
            <a:lvl1pPr>
              <a:defRPr sz="2800">
                <a:solidFill>
                  <a:srgbClr val="455560"/>
                </a:solidFill>
              </a:defRPr>
            </a:lvl1pPr>
            <a:lvl2pPr>
              <a:defRPr sz="2400">
                <a:solidFill>
                  <a:srgbClr val="455560"/>
                </a:solidFill>
              </a:defRPr>
            </a:lvl2pPr>
            <a:lvl3pPr>
              <a:defRPr sz="2000">
                <a:solidFill>
                  <a:srgbClr val="455560"/>
                </a:solidFill>
              </a:defRPr>
            </a:lvl3pPr>
            <a:lvl4pPr>
              <a:defRPr sz="1800">
                <a:solidFill>
                  <a:srgbClr val="455560"/>
                </a:solidFill>
              </a:defRPr>
            </a:lvl4pPr>
            <a:lvl5pPr>
              <a:defRPr sz="1800">
                <a:solidFill>
                  <a:srgbClr val="45556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6" name="Title 1"/>
          <p:cNvSpPr>
            <a:spLocks noGrp="1"/>
          </p:cNvSpPr>
          <p:nvPr>
            <p:ph type="title" hasCustomPrompt="1"/>
          </p:nvPr>
        </p:nvSpPr>
        <p:spPr>
          <a:xfrm>
            <a:off x="587826" y="231096"/>
            <a:ext cx="8229600" cy="407533"/>
          </a:xfrm>
          <a:prstGeom prst="rect">
            <a:avLst/>
          </a:prstGeom>
        </p:spPr>
        <p:txBody>
          <a:bodyPr/>
          <a:lstStyle>
            <a:lvl1pPr algn="l">
              <a:defRPr sz="2400" b="0"/>
            </a:lvl1pPr>
          </a:lstStyle>
          <a:p>
            <a:r>
              <a:rPr lang="en-US" dirty="0" smtClean="0"/>
              <a:t>AGENDA</a:t>
            </a: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Rectangle 1028"/>
          <p:cNvSpPr>
            <a:spLocks/>
          </p:cNvSpPr>
          <p:nvPr/>
        </p:nvSpPr>
        <p:spPr bwMode="auto">
          <a:xfrm>
            <a:off x="207963" y="6477000"/>
            <a:ext cx="8229600" cy="169863"/>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4" name="Title 1"/>
          <p:cNvSpPr>
            <a:spLocks noGrp="1"/>
          </p:cNvSpPr>
          <p:nvPr>
            <p:ph type="ctrTitle"/>
          </p:nvPr>
        </p:nvSpPr>
        <p:spPr>
          <a:xfrm>
            <a:off x="0" y="4776952"/>
            <a:ext cx="7772400" cy="756745"/>
          </a:xfrm>
        </p:spPr>
        <p:txBody>
          <a:bodyPr/>
          <a:lstStyle>
            <a:lvl1pPr marL="360000" algn="l">
              <a:defRPr sz="3600"/>
            </a:lvl1pPr>
          </a:lstStyle>
          <a:p>
            <a:r>
              <a:rPr lang="en-US" smtClean="0"/>
              <a:t>Click to edit Master title style</a:t>
            </a:r>
            <a:endParaRPr lang="en-US" dirty="0"/>
          </a:p>
        </p:txBody>
      </p:sp>
      <p:sp>
        <p:nvSpPr>
          <p:cNvPr id="5" name="Subtitle 2"/>
          <p:cNvSpPr>
            <a:spLocks noGrp="1"/>
          </p:cNvSpPr>
          <p:nvPr>
            <p:ph type="subTitle" idx="1"/>
          </p:nvPr>
        </p:nvSpPr>
        <p:spPr>
          <a:xfrm>
            <a:off x="0" y="5580995"/>
            <a:ext cx="6400800" cy="593834"/>
          </a:xfrm>
        </p:spPr>
        <p:txBody>
          <a:bodyPr/>
          <a:lstStyle>
            <a:lvl1pPr marL="36000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GB"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7826" y="231096"/>
            <a:ext cx="8229600" cy="407533"/>
          </a:xfrm>
          <a:prstGeom prst="rect">
            <a:avLst/>
          </a:prstGeom>
        </p:spPr>
        <p:txBody>
          <a:bodyPr/>
          <a:lstStyle>
            <a:lvl1pPr algn="l">
              <a:defRPr sz="2400" b="0"/>
            </a:lvl1pPr>
          </a:lstStyle>
          <a:p>
            <a:r>
              <a:rPr lang="en-US" smtClean="0"/>
              <a:t>Click to edit Master title style</a:t>
            </a:r>
            <a:endParaRPr lang="en-GB" dirty="0"/>
          </a:p>
        </p:txBody>
      </p:sp>
      <p:sp>
        <p:nvSpPr>
          <p:cNvPr id="3" name="Content Placeholder 2"/>
          <p:cNvSpPr>
            <a:spLocks noGrp="1"/>
          </p:cNvSpPr>
          <p:nvPr>
            <p:ph idx="1"/>
          </p:nvPr>
        </p:nvSpPr>
        <p:spPr>
          <a:xfrm>
            <a:off x="457200" y="957944"/>
            <a:ext cx="8229600" cy="5168220"/>
          </a:xfrm>
          <a:prstGeom prst="rect">
            <a:avLst/>
          </a:prstGeom>
        </p:spPr>
        <p:txBody>
          <a:bodyPr/>
          <a:lstStyle>
            <a:lvl1pPr>
              <a:defRPr sz="2800">
                <a:solidFill>
                  <a:srgbClr val="455560"/>
                </a:solidFill>
              </a:defRPr>
            </a:lvl1pPr>
            <a:lvl2pPr>
              <a:defRPr sz="2400">
                <a:solidFill>
                  <a:srgbClr val="455560"/>
                </a:solidFill>
              </a:defRPr>
            </a:lvl2pPr>
            <a:lvl3pPr>
              <a:defRPr sz="2000">
                <a:solidFill>
                  <a:srgbClr val="455560"/>
                </a:solidFill>
              </a:defRPr>
            </a:lvl3pPr>
            <a:lvl4pPr>
              <a:defRPr sz="1800">
                <a:solidFill>
                  <a:srgbClr val="455560"/>
                </a:solidFill>
              </a:defRPr>
            </a:lvl4pPr>
            <a:lvl5pPr>
              <a:defRPr sz="1800">
                <a:solidFill>
                  <a:srgbClr val="45556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28914"/>
            <a:ext cx="4038600" cy="5197249"/>
          </a:xfrm>
          <a:prstGeom prst="rect">
            <a:avLst/>
          </a:prstGeom>
        </p:spPr>
        <p:txBody>
          <a:bodyPr/>
          <a:lstStyle>
            <a:lvl1pPr>
              <a:defRPr sz="2800">
                <a:solidFill>
                  <a:srgbClr val="455560"/>
                </a:solidFill>
              </a:defRPr>
            </a:lvl1pPr>
            <a:lvl2pPr>
              <a:defRPr sz="2400">
                <a:solidFill>
                  <a:srgbClr val="455560"/>
                </a:solidFill>
              </a:defRPr>
            </a:lvl2pPr>
            <a:lvl3pPr>
              <a:defRPr sz="2000">
                <a:solidFill>
                  <a:srgbClr val="455560"/>
                </a:solidFill>
              </a:defRPr>
            </a:lvl3pPr>
            <a:lvl4pPr>
              <a:defRPr sz="1800">
                <a:solidFill>
                  <a:srgbClr val="455560"/>
                </a:solidFill>
              </a:defRPr>
            </a:lvl4pPr>
            <a:lvl5pPr>
              <a:defRPr sz="1800">
                <a:solidFill>
                  <a:srgbClr val="45556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Content Placeholder 3"/>
          <p:cNvSpPr>
            <a:spLocks noGrp="1"/>
          </p:cNvSpPr>
          <p:nvPr>
            <p:ph sz="half" idx="2"/>
          </p:nvPr>
        </p:nvSpPr>
        <p:spPr>
          <a:xfrm>
            <a:off x="4648200" y="928914"/>
            <a:ext cx="4038600" cy="5197249"/>
          </a:xfrm>
          <a:prstGeom prst="rect">
            <a:avLst/>
          </a:prstGeom>
        </p:spPr>
        <p:txBody>
          <a:bodyPr/>
          <a:lstStyle>
            <a:lvl1pPr>
              <a:defRPr sz="2800" baseline="0">
                <a:solidFill>
                  <a:srgbClr val="455560"/>
                </a:solidFill>
              </a:defRPr>
            </a:lvl1pPr>
            <a:lvl2pPr>
              <a:defRPr sz="2400">
                <a:solidFill>
                  <a:srgbClr val="455560"/>
                </a:solidFill>
              </a:defRPr>
            </a:lvl2pPr>
            <a:lvl3pPr>
              <a:defRPr sz="2000">
                <a:solidFill>
                  <a:srgbClr val="455560"/>
                </a:solidFill>
              </a:defRPr>
            </a:lvl3pPr>
            <a:lvl4pPr>
              <a:defRPr sz="1800">
                <a:solidFill>
                  <a:srgbClr val="455560"/>
                </a:solidFill>
              </a:defRPr>
            </a:lvl4pPr>
            <a:lvl5pPr>
              <a:defRPr sz="1800">
                <a:solidFill>
                  <a:srgbClr val="45556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8" name="Title 1"/>
          <p:cNvSpPr>
            <a:spLocks noGrp="1"/>
          </p:cNvSpPr>
          <p:nvPr>
            <p:ph type="title"/>
          </p:nvPr>
        </p:nvSpPr>
        <p:spPr>
          <a:xfrm>
            <a:off x="587826" y="231096"/>
            <a:ext cx="8229600" cy="407533"/>
          </a:xfrm>
          <a:prstGeom prst="rect">
            <a:avLst/>
          </a:prstGeom>
        </p:spPr>
        <p:txBody>
          <a:bodyPr/>
          <a:lstStyle>
            <a:lvl1pPr algn="l">
              <a:defRPr sz="2400" b="0"/>
            </a:lvl1pPr>
          </a:lstStyle>
          <a:p>
            <a:r>
              <a:rPr lang="en-US" smtClean="0"/>
              <a:t>Click to edit Master title style</a:t>
            </a:r>
            <a:endParaRPr lang="en-GB"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587826" y="231096"/>
            <a:ext cx="8229600" cy="407533"/>
          </a:xfrm>
          <a:prstGeom prst="rect">
            <a:avLst/>
          </a:prstGeom>
        </p:spPr>
        <p:txBody>
          <a:bodyPr/>
          <a:lstStyle>
            <a:lvl1pPr algn="l">
              <a:defRPr sz="2400" b="0"/>
            </a:lvl1pPr>
          </a:lstStyle>
          <a:p>
            <a:r>
              <a:rPr lang="en-US" smtClean="0"/>
              <a:t>Click to edit Master title style</a:t>
            </a:r>
            <a:endParaRPr lang="en-GB"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3440" y="297960"/>
            <a:ext cx="8547100" cy="5105400"/>
          </a:xfrm>
          <a:prstGeom prst="roundRect">
            <a:avLst>
              <a:gd name="adj" fmla="val 5117"/>
            </a:avLst>
          </a:prstGeom>
          <a:solidFill>
            <a:srgbClr val="7BBF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sz="1800" dirty="0">
              <a:solidFill>
                <a:srgbClr val="009BC9"/>
              </a:solidFill>
            </a:endParaRPr>
          </a:p>
        </p:txBody>
      </p:sp>
      <p:sp>
        <p:nvSpPr>
          <p:cNvPr id="2" name="Title 1"/>
          <p:cNvSpPr>
            <a:spLocks noGrp="1"/>
          </p:cNvSpPr>
          <p:nvPr>
            <p:ph type="ctrTitle"/>
          </p:nvPr>
        </p:nvSpPr>
        <p:spPr>
          <a:xfrm>
            <a:off x="4808006" y="1563426"/>
            <a:ext cx="3650194" cy="1470025"/>
          </a:xfrm>
        </p:spPr>
        <p:txBody>
          <a:bodyPr tIns="0" anchor="t" anchorCtr="0">
            <a:noAutofit/>
          </a:bodyPr>
          <a:lstStyle>
            <a:lvl1pPr algn="l">
              <a:defRPr sz="3000" cap="all">
                <a:solidFill>
                  <a:schemeClr val="bg1"/>
                </a:solidFill>
                <a:latin typeface="Corbel"/>
                <a:cs typeface="Corbel"/>
              </a:defRPr>
            </a:lvl1pPr>
          </a:lstStyle>
          <a:p>
            <a:r>
              <a:rPr lang="en-US" smtClean="0"/>
              <a:t>Click to edit Master title style</a:t>
            </a:r>
            <a:endParaRPr lang="en-US" dirty="0"/>
          </a:p>
        </p:txBody>
      </p:sp>
      <p:sp>
        <p:nvSpPr>
          <p:cNvPr id="3" name="Subtitle 2"/>
          <p:cNvSpPr>
            <a:spLocks noGrp="1"/>
          </p:cNvSpPr>
          <p:nvPr>
            <p:ph type="subTitle" idx="1"/>
          </p:nvPr>
        </p:nvSpPr>
        <p:spPr>
          <a:xfrm>
            <a:off x="4808007" y="3041295"/>
            <a:ext cx="3650195" cy="1752600"/>
          </a:xfrm>
        </p:spPr>
        <p:txBody>
          <a:bodyPr>
            <a:normAutofit/>
          </a:bodyPr>
          <a:lstStyle>
            <a:lvl1pPr marL="0" indent="0" algn="l">
              <a:buNone/>
              <a:defRPr sz="1800">
                <a:ln>
                  <a:noFill/>
                </a:ln>
                <a:solidFill>
                  <a:schemeClr val="bg1"/>
                </a:solidFill>
                <a:latin typeface="Corbel"/>
                <a:cs typeface="Corbe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pic>
        <p:nvPicPr>
          <p:cNvPr id="16" name="Picture 15" descr="ip_outline.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1210707" y="1682845"/>
            <a:ext cx="2864695" cy="2562415"/>
          </a:xfrm>
          <a:prstGeom prst="rect">
            <a:avLst/>
          </a:prstGeom>
        </p:spPr>
      </p:pic>
      <p:pic>
        <p:nvPicPr>
          <p:cNvPr id="18" name="Picture 17" descr="orangeArrows.psd"/>
          <p:cNvPicPr>
            <a:picLocks noChangeAspect="1"/>
          </p:cNvPicPr>
          <p:nvPr/>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448163" y="1683704"/>
            <a:ext cx="299109" cy="299109"/>
          </a:xfrm>
          <a:prstGeom prst="rect">
            <a:avLst/>
          </a:prstGeom>
        </p:spPr>
      </p:pic>
      <p:pic>
        <p:nvPicPr>
          <p:cNvPr id="7" name="Picture 6" descr="iProspect LOGOwDesc.2clr.eps"/>
          <p:cNvPicPr>
            <a:picLocks noChangeAspect="1"/>
          </p:cNvPicPr>
          <p:nvPr/>
        </p:nvPicPr>
        <p:blipFill>
          <a:blip r:embed="rId4">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6781800" y="5698111"/>
            <a:ext cx="2068740" cy="713549"/>
          </a:xfrm>
          <a:prstGeom prst="rect">
            <a:avLst/>
          </a:prstGeom>
        </p:spPr>
      </p:pic>
      <p:pic>
        <p:nvPicPr>
          <p:cNvPr id="10" name="Picture 9" descr="ip_outline.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1210707" y="1682845"/>
            <a:ext cx="2864695" cy="2562415"/>
          </a:xfrm>
          <a:prstGeom prst="rect">
            <a:avLst/>
          </a:prstGeom>
        </p:spPr>
      </p:pic>
      <p:pic>
        <p:nvPicPr>
          <p:cNvPr id="11" name="Picture 10" descr="orangeArrows.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448163" y="1672160"/>
            <a:ext cx="299109" cy="299109"/>
          </a:xfrm>
          <a:prstGeom prst="rect">
            <a:avLst/>
          </a:prstGeom>
        </p:spPr>
      </p:pic>
      <p:pic>
        <p:nvPicPr>
          <p:cNvPr id="12" name="Picture 11" descr="iProspect LOGOwDesc.2clr.eps"/>
          <p:cNvPicPr>
            <a:picLocks noChangeAspect="1"/>
          </p:cNvPicPr>
          <p:nvPr userDrawn="1"/>
        </p:nvPicPr>
        <p:blipFill>
          <a:blip r:embed="rId4">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6781800" y="5698111"/>
            <a:ext cx="2068740" cy="713549"/>
          </a:xfrm>
          <a:prstGeom prst="rect">
            <a:avLst/>
          </a:prstGeom>
        </p:spPr>
      </p:pic>
    </p:spTree>
    <p:extLst>
      <p:ext uri="{BB962C8B-B14F-4D97-AF65-F5344CB8AC3E}">
        <p14:creationId xmlns:mc="http://schemas.openxmlformats.org/markup-compatibility/2006" xmlns:mv="urn:schemas-microsoft-com:mac:vml" xmlns:p14="http://schemas.microsoft.com/office/powerpoint/2010/main" xmlns="" val="4252751620"/>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ansition Opt 1">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sp>
        <p:nvSpPr>
          <p:cNvPr id="9" name="Title 1"/>
          <p:cNvSpPr>
            <a:spLocks noGrp="1"/>
          </p:cNvSpPr>
          <p:nvPr>
            <p:ph type="title"/>
          </p:nvPr>
        </p:nvSpPr>
        <p:spPr>
          <a:xfrm>
            <a:off x="1142999" y="2619832"/>
            <a:ext cx="7351713" cy="1362075"/>
          </a:xfrm>
        </p:spPr>
        <p:txBody>
          <a:bodyPr tIns="0" anchor="t">
            <a:normAutofit/>
          </a:bodyPr>
          <a:lstStyle>
            <a:lvl1pPr algn="l">
              <a:defRPr sz="2600" b="0" i="0" cap="all">
                <a:latin typeface="Corbel"/>
                <a:cs typeface="Corbel"/>
              </a:defRPr>
            </a:lvl1pPr>
          </a:lstStyle>
          <a:p>
            <a:r>
              <a:rPr lang="en-US" smtClean="0"/>
              <a:t>Click to edit Master title style</a:t>
            </a:r>
            <a:endParaRPr lang="en-US" dirty="0"/>
          </a:p>
        </p:txBody>
      </p:sp>
      <p:pic>
        <p:nvPicPr>
          <p:cNvPr id="11" name="Picture 10" descr="ip_transition.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550105" y="2621639"/>
            <a:ext cx="586823" cy="524231"/>
          </a:xfrm>
          <a:prstGeom prst="rect">
            <a:avLst/>
          </a:prstGeom>
        </p:spPr>
      </p:pic>
      <p:sp>
        <p:nvSpPr>
          <p:cNvPr id="12" name="Rounded Rectangle 11"/>
          <p:cNvSpPr/>
          <p:nvPr/>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FFFFFF"/>
                </a:solidFill>
              </a:rPr>
              <a:t>      </a:t>
            </a:r>
            <a:endParaRPr lang="en-US" sz="1800" dirty="0">
              <a:solidFill>
                <a:srgbClr val="FFFFFF"/>
              </a:solidFill>
            </a:endParaRPr>
          </a:p>
        </p:txBody>
      </p:sp>
      <p:pic>
        <p:nvPicPr>
          <p:cNvPr id="10" name="Picture 9" descr="ip_transition.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550105" y="2621639"/>
            <a:ext cx="586823" cy="524231"/>
          </a:xfrm>
          <a:prstGeom prst="rect">
            <a:avLst/>
          </a:prstGeom>
        </p:spPr>
      </p:pic>
      <p:pic>
        <p:nvPicPr>
          <p:cNvPr id="13" name="Picture 12"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5" name="TextBox 14"/>
          <p:cNvSpPr txBox="1"/>
          <p:nvPr userDrawn="1"/>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20022799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ransition Opt 2">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pic>
        <p:nvPicPr>
          <p:cNvPr id="3" name="Picture 2" descr="greenArrows_outline.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819474" y="2710542"/>
            <a:ext cx="316773" cy="316773"/>
          </a:xfrm>
          <a:prstGeom prst="rect">
            <a:avLst/>
          </a:prstGeom>
        </p:spPr>
      </p:pic>
      <p:pic>
        <p:nvPicPr>
          <p:cNvPr id="20" name="Picture 19" descr="greenArrows_outline.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819474" y="2692400"/>
            <a:ext cx="316773" cy="316773"/>
          </a:xfrm>
          <a:prstGeom prst="rect">
            <a:avLst/>
          </a:prstGeom>
        </p:spPr>
      </p:pic>
      <p:sp>
        <p:nvSpPr>
          <p:cNvPr id="21" name="Rounded Rectangle 20"/>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FFFFFF"/>
                </a:solidFill>
              </a:rPr>
              <a:t>      </a:t>
            </a:r>
            <a:endParaRPr lang="en-US" sz="1800" dirty="0">
              <a:solidFill>
                <a:srgbClr val="FFFFFF"/>
              </a:solidFill>
            </a:endParaRPr>
          </a:p>
        </p:txBody>
      </p:sp>
      <p:pic>
        <p:nvPicPr>
          <p:cNvPr id="10" name="Picture 9"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1" name="TextBox 10"/>
          <p:cNvSpPr txBox="1"/>
          <p:nvPr userDrawn="1"/>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
        <p:nvSpPr>
          <p:cNvPr id="12" name="Title 1"/>
          <p:cNvSpPr>
            <a:spLocks noGrp="1"/>
          </p:cNvSpPr>
          <p:nvPr>
            <p:ph type="title"/>
          </p:nvPr>
        </p:nvSpPr>
        <p:spPr>
          <a:xfrm>
            <a:off x="1142999" y="2619832"/>
            <a:ext cx="7351713" cy="1362075"/>
          </a:xfrm>
        </p:spPr>
        <p:txBody>
          <a:bodyPr tIns="0" anchor="t">
            <a:normAutofit/>
          </a:bodyPr>
          <a:lstStyle>
            <a:lvl1pPr algn="l">
              <a:defRPr sz="2600" b="0" i="0" cap="all">
                <a:latin typeface="Corbel"/>
                <a:cs typeface="Corbel"/>
              </a:defRPr>
            </a:lvl1pPr>
          </a:lstStyle>
          <a:p>
            <a:r>
              <a:rPr lang="en-US" smtClean="0"/>
              <a:t>Click to edit Master title style</a:t>
            </a:r>
            <a:endParaRPr lang="en-US" dirty="0"/>
          </a:p>
        </p:txBody>
      </p:sp>
    </p:spTree>
    <p:extLst>
      <p:ext uri="{BB962C8B-B14F-4D97-AF65-F5344CB8AC3E}">
        <p14:creationId xmlns:mc="http://schemas.openxmlformats.org/markup-compatibility/2006" xmlns:mv="urn:schemas-microsoft-com:mac:vml" xmlns:p14="http://schemas.microsoft.com/office/powerpoint/2010/main" xmlns="" val="1642299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ransition Opt 4">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pic>
        <p:nvPicPr>
          <p:cNvPr id="21" name="Picture 20" descr="green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819472" y="2695737"/>
            <a:ext cx="313434" cy="313435"/>
          </a:xfrm>
          <a:prstGeom prst="rect">
            <a:avLst/>
          </a:prstGeom>
        </p:spPr>
      </p:pic>
      <p:sp>
        <p:nvSpPr>
          <p:cNvPr id="22" name="Rounded Rectangle 21"/>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FFFFFF"/>
                </a:solidFill>
              </a:rPr>
              <a:t>      </a:t>
            </a:r>
            <a:endParaRPr lang="en-US" sz="1800" dirty="0">
              <a:solidFill>
                <a:srgbClr val="FFFFFF"/>
              </a:solidFill>
            </a:endParaRPr>
          </a:p>
        </p:txBody>
      </p:sp>
      <p:pic>
        <p:nvPicPr>
          <p:cNvPr id="8" name="Picture 7"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0" name="TextBox 9"/>
          <p:cNvSpPr txBox="1"/>
          <p:nvPr userDrawn="1"/>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
        <p:nvSpPr>
          <p:cNvPr id="11" name="Title 1"/>
          <p:cNvSpPr>
            <a:spLocks noGrp="1"/>
          </p:cNvSpPr>
          <p:nvPr>
            <p:ph type="title"/>
          </p:nvPr>
        </p:nvSpPr>
        <p:spPr>
          <a:xfrm>
            <a:off x="1142999" y="2619832"/>
            <a:ext cx="7351713" cy="1362075"/>
          </a:xfrm>
        </p:spPr>
        <p:txBody>
          <a:bodyPr tIns="0" anchor="t">
            <a:normAutofit/>
          </a:bodyPr>
          <a:lstStyle>
            <a:lvl1pPr algn="l">
              <a:defRPr sz="2600" b="0" i="0" cap="all">
                <a:latin typeface="Corbel"/>
                <a:cs typeface="Corbel"/>
              </a:defRPr>
            </a:lvl1pPr>
          </a:lstStyle>
          <a:p>
            <a:r>
              <a:rPr lang="en-US" smtClean="0"/>
              <a:t>Click to edit Master title style</a:t>
            </a:r>
            <a:endParaRPr lang="en-US" dirty="0"/>
          </a:p>
        </p:txBody>
      </p:sp>
    </p:spTree>
    <p:extLst>
      <p:ext uri="{BB962C8B-B14F-4D97-AF65-F5344CB8AC3E}">
        <p14:creationId xmlns:mc="http://schemas.openxmlformats.org/markup-compatibility/2006" xmlns:mv="urn:schemas-microsoft-com:mac:vml" xmlns:p14="http://schemas.microsoft.com/office/powerpoint/2010/main" xmlns="" val="36480919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mp; Content 1">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025073"/>
            <a:ext cx="8229600" cy="5101092"/>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cxnSp>
        <p:nvCxnSpPr>
          <p:cNvPr id="17" name="Straight Connector 16"/>
          <p:cNvCxnSpPr/>
          <p:nvPr userDrawn="1"/>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23" name="Picture 22"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4" name="Rounded Rectangle 23"/>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FFFFFF"/>
                </a:solidFill>
              </a:rPr>
              <a:t>      </a:t>
            </a:r>
            <a:endParaRPr lang="en-US" sz="1800" dirty="0">
              <a:solidFill>
                <a:srgbClr val="FFFFFF"/>
              </a:solidFill>
            </a:endParaRPr>
          </a:p>
        </p:txBody>
      </p:sp>
      <p:pic>
        <p:nvPicPr>
          <p:cNvPr id="25" name="Picture 24"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26" name="TextBox 25"/>
          <p:cNvSpPr txBox="1"/>
          <p:nvPr userDrawn="1"/>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40465451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1_Title &amp; Content 1">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025073"/>
            <a:ext cx="8229600" cy="5101092"/>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cxnSp>
        <p:nvCxnSpPr>
          <p:cNvPr id="17" name="Straight Connector 16"/>
          <p:cNvCxnSpPr/>
          <p:nvPr userDrawn="1"/>
        </p:nvCxnSpPr>
        <p:spPr>
          <a:xfrm>
            <a:off x="303440" y="729343"/>
            <a:ext cx="8546588" cy="0"/>
          </a:xfrm>
          <a:prstGeom prst="line">
            <a:avLst/>
          </a:prstGeom>
          <a:ln w="28575">
            <a:solidFill>
              <a:srgbClr val="737A7C"/>
            </a:solidFill>
          </a:ln>
          <a:effectLst/>
        </p:spPr>
        <p:style>
          <a:lnRef idx="2">
            <a:schemeClr val="accent1"/>
          </a:lnRef>
          <a:fillRef idx="0">
            <a:schemeClr val="accent1"/>
          </a:fillRef>
          <a:effectRef idx="1">
            <a:schemeClr val="accent1"/>
          </a:effectRef>
          <a:fontRef idx="minor">
            <a:schemeClr val="tx1"/>
          </a:fontRef>
        </p:style>
      </p:cxnSp>
      <p:pic>
        <p:nvPicPr>
          <p:cNvPr id="23" name="Picture 22"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4" name="Rounded Rectangle 23"/>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FFFFFF"/>
                </a:solidFill>
              </a:rPr>
              <a:t>      </a:t>
            </a:r>
            <a:endParaRPr lang="en-US" sz="1800" dirty="0">
              <a:solidFill>
                <a:srgbClr val="FFFFFF"/>
              </a:solidFill>
            </a:endParaRPr>
          </a:p>
        </p:txBody>
      </p:sp>
      <p:pic>
        <p:nvPicPr>
          <p:cNvPr id="12" name="Picture 11"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3" name="TextBox 12"/>
          <p:cNvSpPr txBox="1"/>
          <p:nvPr userDrawn="1"/>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87261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pic>
        <p:nvPicPr>
          <p:cNvPr id="2" name="Picture 3" descr="intro slide.7.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p:nvSpPr>
        <p:spPr bwMode="auto">
          <a:xfrm>
            <a:off x="207963" y="6477000"/>
            <a:ext cx="8229600" cy="169863"/>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mp; Content 2">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369787"/>
            <a:ext cx="8229600" cy="4756377"/>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8" name="Text Placeholder 7"/>
          <p:cNvSpPr>
            <a:spLocks noGrp="1"/>
          </p:cNvSpPr>
          <p:nvPr>
            <p:ph type="body" sz="quarter" idx="12" hasCustomPrompt="1"/>
          </p:nvPr>
        </p:nvSpPr>
        <p:spPr>
          <a:xfrm>
            <a:off x="557213" y="728663"/>
            <a:ext cx="8129587" cy="432480"/>
          </a:xfrm>
        </p:spPr>
        <p:txBody>
          <a:bodyPr>
            <a:noAutofit/>
          </a:bodyPr>
          <a:lstStyle>
            <a:lvl1pPr marL="0" indent="0">
              <a:buNone/>
              <a:defRPr sz="1800">
                <a:solidFill>
                  <a:srgbClr val="455560"/>
                </a:solidFill>
                <a:latin typeface="Corbel"/>
                <a:cs typeface="Corbel"/>
              </a:defRPr>
            </a:lvl1pPr>
          </a:lstStyle>
          <a:p>
            <a:pPr lvl="0"/>
            <a:r>
              <a:rPr lang="en-US" dirty="0" smtClean="0"/>
              <a:t>Click to edit Master subtitle style</a:t>
            </a:r>
            <a:endParaRPr lang="en-US" dirty="0"/>
          </a:p>
        </p:txBody>
      </p:sp>
      <p:cxnSp>
        <p:nvCxnSpPr>
          <p:cNvPr id="23" name="Straight Connector 22"/>
          <p:cNvCxnSpPr/>
          <p:nvPr userDrawn="1"/>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24" name="Picture 23"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5" name="Rounded Rectangle 24"/>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FFFFFF"/>
                </a:solidFill>
              </a:rPr>
              <a:t>      </a:t>
            </a:r>
            <a:endParaRPr lang="en-US" sz="1800" dirty="0">
              <a:solidFill>
                <a:srgbClr val="FFFFFF"/>
              </a:solidFill>
            </a:endParaRPr>
          </a:p>
        </p:txBody>
      </p:sp>
      <p:pic>
        <p:nvPicPr>
          <p:cNvPr id="13" name="Picture 12"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4" name="TextBox 13"/>
          <p:cNvSpPr txBox="1"/>
          <p:nvPr userDrawn="1"/>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13258318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mp; Content 3">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206509"/>
            <a:ext cx="8229600" cy="4756377"/>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100147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8" name="Text Placeholder 7"/>
          <p:cNvSpPr>
            <a:spLocks noGrp="1"/>
          </p:cNvSpPr>
          <p:nvPr>
            <p:ph type="body" sz="quarter" idx="12" hasCustomPrompt="1"/>
          </p:nvPr>
        </p:nvSpPr>
        <p:spPr>
          <a:xfrm>
            <a:off x="557213" y="592599"/>
            <a:ext cx="8129587" cy="432480"/>
          </a:xfrm>
        </p:spPr>
        <p:txBody>
          <a:bodyPr>
            <a:noAutofit/>
          </a:bodyPr>
          <a:lstStyle>
            <a:lvl1pPr marL="0" indent="0">
              <a:buNone/>
              <a:defRPr sz="1800">
                <a:solidFill>
                  <a:srgbClr val="455560"/>
                </a:solidFill>
                <a:latin typeface="Corbel"/>
                <a:cs typeface="Corbel"/>
              </a:defRPr>
            </a:lvl1pPr>
          </a:lstStyle>
          <a:p>
            <a:pPr lvl="0"/>
            <a:r>
              <a:rPr lang="en-US" dirty="0" smtClean="0"/>
              <a:t>Click to edit Master subtitle style</a:t>
            </a:r>
            <a:endParaRPr lang="en-US" dirty="0"/>
          </a:p>
        </p:txBody>
      </p:sp>
      <p:cxnSp>
        <p:nvCxnSpPr>
          <p:cNvPr id="23" name="Straight Connector 22"/>
          <p:cNvCxnSpPr/>
          <p:nvPr userDrawn="1"/>
        </p:nvCxnSpPr>
        <p:spPr>
          <a:xfrm>
            <a:off x="303440" y="100147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24" name="Picture 23"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5" name="Rounded Rectangle 24"/>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FFFFFF"/>
                </a:solidFill>
              </a:rPr>
              <a:t>      </a:t>
            </a:r>
            <a:endParaRPr lang="en-US" sz="1800" dirty="0">
              <a:solidFill>
                <a:srgbClr val="FFFFFF"/>
              </a:solidFill>
            </a:endParaRPr>
          </a:p>
        </p:txBody>
      </p:sp>
      <p:pic>
        <p:nvPicPr>
          <p:cNvPr id="13" name="Picture 12"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4" name="TextBox 13"/>
          <p:cNvSpPr txBox="1"/>
          <p:nvPr userDrawn="1"/>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36875914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mp; Content 4">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206509"/>
            <a:ext cx="8229600" cy="4756377"/>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100147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8" name="Text Placeholder 7"/>
          <p:cNvSpPr>
            <a:spLocks noGrp="1"/>
          </p:cNvSpPr>
          <p:nvPr>
            <p:ph type="body" sz="quarter" idx="12" hasCustomPrompt="1"/>
          </p:nvPr>
        </p:nvSpPr>
        <p:spPr>
          <a:xfrm>
            <a:off x="557213" y="592599"/>
            <a:ext cx="8129587" cy="432480"/>
          </a:xfrm>
        </p:spPr>
        <p:txBody>
          <a:bodyPr>
            <a:noAutofit/>
          </a:bodyPr>
          <a:lstStyle>
            <a:lvl1pPr marL="0" indent="0">
              <a:buNone/>
              <a:defRPr sz="1800">
                <a:solidFill>
                  <a:srgbClr val="455560"/>
                </a:solidFill>
                <a:latin typeface="Corbel"/>
                <a:cs typeface="Corbel"/>
              </a:defRPr>
            </a:lvl1pPr>
          </a:lstStyle>
          <a:p>
            <a:pPr lvl="0"/>
            <a:r>
              <a:rPr lang="en-US" dirty="0" smtClean="0"/>
              <a:t>Click to edit Master subtitle style</a:t>
            </a:r>
            <a:endParaRPr lang="en-US" dirty="0"/>
          </a:p>
        </p:txBody>
      </p:sp>
      <p:cxnSp>
        <p:nvCxnSpPr>
          <p:cNvPr id="23" name="Straight Connector 22"/>
          <p:cNvCxnSpPr/>
          <p:nvPr userDrawn="1"/>
        </p:nvCxnSpPr>
        <p:spPr>
          <a:xfrm>
            <a:off x="303440" y="100147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24" name="Picture 23"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5" name="Rounded Rectangle 24"/>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FFFFFF"/>
                </a:solidFill>
              </a:rPr>
              <a:t>      </a:t>
            </a:r>
            <a:endParaRPr lang="en-US" sz="1800" dirty="0">
              <a:solidFill>
                <a:srgbClr val="FFFFFF"/>
              </a:solidFill>
            </a:endParaRPr>
          </a:p>
        </p:txBody>
      </p:sp>
      <p:pic>
        <p:nvPicPr>
          <p:cNvPr id="13" name="Picture 12"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4" name="TextBox 13"/>
          <p:cNvSpPr txBox="1"/>
          <p:nvPr userDrawn="1"/>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39444066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mp; Content 5">
    <p:spTree>
      <p:nvGrpSpPr>
        <p:cNvPr id="1" name=""/>
        <p:cNvGrpSpPr/>
        <p:nvPr/>
      </p:nvGrpSpPr>
      <p:grpSpPr>
        <a:xfrm>
          <a:off x="0" y="0"/>
          <a:ext cx="0" cy="0"/>
          <a:chOff x="0" y="0"/>
          <a:chExt cx="0" cy="0"/>
        </a:xfrm>
      </p:grpSpPr>
      <p:sp>
        <p:nvSpPr>
          <p:cNvPr id="2" name="Title 1"/>
          <p:cNvSpPr>
            <a:spLocks noGrp="1"/>
          </p:cNvSpPr>
          <p:nvPr>
            <p:ph type="title"/>
          </p:nvPr>
        </p:nvSpPr>
        <p:spPr>
          <a:xfrm>
            <a:off x="556816" y="274639"/>
            <a:ext cx="8129985" cy="454705"/>
          </a:xfrm>
        </p:spPr>
        <p:txBody>
          <a:bodyPr tIns="0" anchor="t" anchorCtr="0">
            <a:normAutofit/>
          </a:bodyPr>
          <a:lstStyle>
            <a:lvl1pPr algn="l">
              <a:defRPr sz="2400" cap="all">
                <a:latin typeface="Corbel"/>
                <a:cs typeface="Corbel"/>
              </a:defRPr>
            </a:lvl1pPr>
          </a:lstStyle>
          <a:p>
            <a:r>
              <a:rPr lang="en-US" smtClean="0"/>
              <a:t>Click to edit Master title style</a:t>
            </a:r>
            <a:endParaRPr lang="en-US" dirty="0"/>
          </a:p>
        </p:txBody>
      </p:sp>
      <p:sp>
        <p:nvSpPr>
          <p:cNvPr id="3" name="Content Placeholder 2"/>
          <p:cNvSpPr>
            <a:spLocks noGrp="1"/>
          </p:cNvSpPr>
          <p:nvPr>
            <p:ph idx="1"/>
          </p:nvPr>
        </p:nvSpPr>
        <p:spPr>
          <a:xfrm>
            <a:off x="457200" y="1369787"/>
            <a:ext cx="8229600" cy="4756377"/>
          </a:xfrm>
        </p:spPr>
        <p:txBody>
          <a:bodyPr/>
          <a:lstStyle>
            <a:lvl1pPr>
              <a:defRPr sz="2200">
                <a:solidFill>
                  <a:srgbClr val="455560"/>
                </a:solidFill>
                <a:latin typeface="Corbel"/>
                <a:cs typeface="Corbel"/>
              </a:defRPr>
            </a:lvl1pPr>
            <a:lvl2pPr>
              <a:defRPr sz="2000">
                <a:solidFill>
                  <a:srgbClr val="455560"/>
                </a:solidFill>
                <a:latin typeface="Corbel"/>
                <a:cs typeface="Corbel"/>
              </a:defRPr>
            </a:lvl2pPr>
            <a:lvl3pPr>
              <a:defRPr sz="1800">
                <a:solidFill>
                  <a:srgbClr val="455560"/>
                </a:solidFill>
                <a:latin typeface="Corbel"/>
                <a:cs typeface="Corbel"/>
              </a:defRPr>
            </a:lvl3pPr>
            <a:lvl4pPr>
              <a:defRPr sz="1600">
                <a:solidFill>
                  <a:srgbClr val="455560"/>
                </a:solidFill>
                <a:latin typeface="Corbel"/>
                <a:cs typeface="Corbel"/>
              </a:defRPr>
            </a:lvl4pPr>
            <a:lvl5pPr>
              <a:defRPr sz="1600">
                <a:solidFill>
                  <a:srgbClr val="455560"/>
                </a:solidFill>
                <a:latin typeface="Corbel"/>
                <a:cs typeface="Corbe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a:xfrm>
            <a:off x="219366" y="6435246"/>
            <a:ext cx="5673441" cy="365125"/>
          </a:xfrm>
        </p:spPr>
        <p:txBody>
          <a:bodyPr/>
          <a:lstStyle>
            <a:lvl1pPr>
              <a:defRPr>
                <a:latin typeface="Corbel"/>
                <a:cs typeface="Corbel"/>
              </a:defRPr>
            </a:lvl1pPr>
          </a:lstStyle>
          <a:p>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cxnSp>
        <p:nvCxnSpPr>
          <p:cNvPr id="10" name="Straight Connector 9"/>
          <p:cNvCxnSpPr/>
          <p:nvPr/>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6" name="Picture 5" descr="orangeArrows.psd"/>
          <p:cNvPicPr>
            <a:picLocks noChangeAspect="1"/>
          </p:cNvPicPr>
          <p:nvPr/>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8" name="Text Placeholder 7"/>
          <p:cNvSpPr>
            <a:spLocks noGrp="1"/>
          </p:cNvSpPr>
          <p:nvPr>
            <p:ph type="body" sz="quarter" idx="12" hasCustomPrompt="1"/>
          </p:nvPr>
        </p:nvSpPr>
        <p:spPr>
          <a:xfrm>
            <a:off x="557213" y="728663"/>
            <a:ext cx="8129587" cy="432480"/>
          </a:xfrm>
        </p:spPr>
        <p:txBody>
          <a:bodyPr>
            <a:noAutofit/>
          </a:bodyPr>
          <a:lstStyle>
            <a:lvl1pPr marL="0" indent="0">
              <a:buNone/>
              <a:defRPr sz="1800">
                <a:solidFill>
                  <a:srgbClr val="455560"/>
                </a:solidFill>
                <a:latin typeface="Corbel"/>
                <a:cs typeface="Corbel"/>
              </a:defRPr>
            </a:lvl1pPr>
          </a:lstStyle>
          <a:p>
            <a:pPr lvl="0"/>
            <a:r>
              <a:rPr lang="en-US" dirty="0" smtClean="0"/>
              <a:t>Click to edit Master subtitle style</a:t>
            </a:r>
            <a:endParaRPr lang="en-US" dirty="0"/>
          </a:p>
        </p:txBody>
      </p:sp>
      <p:cxnSp>
        <p:nvCxnSpPr>
          <p:cNvPr id="23" name="Straight Connector 22"/>
          <p:cNvCxnSpPr/>
          <p:nvPr userDrawn="1"/>
        </p:nvCxnSpPr>
        <p:spPr>
          <a:xfrm>
            <a:off x="303440" y="729343"/>
            <a:ext cx="8546588"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24" name="Picture 23" descr="orangeArrows.psd"/>
          <p:cNvPicPr>
            <a:picLocks noChangeAspect="1"/>
          </p:cNvPicPr>
          <p:nvPr userDrawn="1"/>
        </p:nvPicPr>
        <p:blipFill>
          <a:blip r:embed="rId2">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328217" y="357414"/>
            <a:ext cx="228598" cy="228599"/>
          </a:xfrm>
          <a:prstGeom prst="rect">
            <a:avLst/>
          </a:prstGeom>
        </p:spPr>
      </p:pic>
      <p:sp>
        <p:nvSpPr>
          <p:cNvPr id="25" name="Rounded Rectangle 24"/>
          <p:cNvSpPr/>
          <p:nvPr userDrawn="1"/>
        </p:nvSpPr>
        <p:spPr>
          <a:xfrm>
            <a:off x="303440" y="6166729"/>
            <a:ext cx="8547100" cy="304800"/>
          </a:xfrm>
          <a:prstGeom prst="roundRect">
            <a:avLst>
              <a:gd name="adj" fmla="val 28646"/>
            </a:avLst>
          </a:prstGeom>
          <a:solidFill>
            <a:srgbClr val="DE62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FFFFFF"/>
                </a:solidFill>
              </a:rPr>
              <a:t>      </a:t>
            </a:r>
            <a:endParaRPr lang="en-US" sz="1800" dirty="0">
              <a:solidFill>
                <a:srgbClr val="FFFFFF"/>
              </a:solidFill>
            </a:endParaRPr>
          </a:p>
        </p:txBody>
      </p:sp>
      <p:pic>
        <p:nvPicPr>
          <p:cNvPr id="13" name="Picture 12" descr="ip_footer.psd"/>
          <p:cNvPicPr>
            <a:picLocks noChangeAspect="1"/>
          </p:cNvPicPr>
          <p:nvPr userDrawn="1"/>
        </p:nvPicPr>
        <p:blipFill>
          <a:blip r:embed="rId3">
            <a:extLst>
              <a:ext uri="{28A0092B-C50C-407E-A947-70E740481C1C}">
                <a14:useLocalDpi xmlns:mc="http://schemas.openxmlformats.org/markup-compatibility/2006" xmlns:mv="urn:schemas-microsoft-com:mac:vml" xmlns:a14="http://schemas.microsoft.com/office/drawing/2010/main" xmlns="" val="0"/>
              </a:ext>
            </a:extLst>
          </a:blip>
          <a:stretch>
            <a:fillRect/>
          </a:stretch>
        </p:blipFill>
        <p:spPr>
          <a:xfrm>
            <a:off x="483847" y="6204831"/>
            <a:ext cx="256017" cy="230415"/>
          </a:xfrm>
          <a:prstGeom prst="rect">
            <a:avLst/>
          </a:prstGeom>
        </p:spPr>
      </p:pic>
      <p:sp>
        <p:nvSpPr>
          <p:cNvPr id="14" name="TextBox 13"/>
          <p:cNvSpPr txBox="1"/>
          <p:nvPr userDrawn="1"/>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Tree>
    <p:extLst>
      <p:ext uri="{BB962C8B-B14F-4D97-AF65-F5344CB8AC3E}">
        <p14:creationId xmlns:mc="http://schemas.openxmlformats.org/markup-compatibility/2006" xmlns:mv="urn:schemas-microsoft-com:mac:vml" xmlns:p14="http://schemas.microsoft.com/office/powerpoint/2010/main" xmlns="" val="29733975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ontent – Double Title High">
    <p:spTree>
      <p:nvGrpSpPr>
        <p:cNvPr id="1" name=""/>
        <p:cNvGrpSpPr/>
        <p:nvPr/>
      </p:nvGrpSpPr>
      <p:grpSpPr>
        <a:xfrm>
          <a:off x="0" y="0"/>
          <a:ext cx="0" cy="0"/>
          <a:chOff x="0" y="0"/>
          <a:chExt cx="0" cy="0"/>
        </a:xfrm>
      </p:grpSpPr>
      <p:pic>
        <p:nvPicPr>
          <p:cNvPr id="6" name="Picture 5" descr="orangeArrows.psd"/>
          <p:cNvPicPr>
            <a:picLocks noChangeAspect="1"/>
          </p:cNvPicPr>
          <p:nvPr/>
        </p:nvPicPr>
        <p:blipFill>
          <a:blip r:embed="rId2" cstate="screen">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328217" y="357414"/>
            <a:ext cx="228598" cy="228598"/>
          </a:xfrm>
          <a:prstGeom prst="rect">
            <a:avLst/>
          </a:prstGeom>
        </p:spPr>
      </p:pic>
      <p:pic>
        <p:nvPicPr>
          <p:cNvPr id="24" name="Picture 23" descr="orangeArrows.psd"/>
          <p:cNvPicPr>
            <a:picLocks noChangeAspect="1"/>
          </p:cNvPicPr>
          <p:nvPr/>
        </p:nvPicPr>
        <p:blipFill>
          <a:blip r:embed="rId2" cstate="screen">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328217" y="357414"/>
            <a:ext cx="228598" cy="228598"/>
          </a:xfrm>
          <a:prstGeom prst="rect">
            <a:avLst/>
          </a:prstGeom>
        </p:spPr>
      </p:pic>
      <p:sp>
        <p:nvSpPr>
          <p:cNvPr id="18" name="Rounded Rectangle 17"/>
          <p:cNvSpPr/>
          <p:nvPr/>
        </p:nvSpPr>
        <p:spPr>
          <a:xfrm>
            <a:off x="303440" y="6166729"/>
            <a:ext cx="8547100" cy="304800"/>
          </a:xfrm>
          <a:prstGeom prst="roundRect">
            <a:avLst>
              <a:gd name="adj" fmla="val 28646"/>
            </a:avLst>
          </a:prstGeom>
          <a:solidFill>
            <a:srgbClr val="DE62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r>
              <a:rPr lang="en-US" sz="1800" dirty="0" smtClean="0">
                <a:solidFill>
                  <a:srgbClr val="DE6E28"/>
                </a:solidFill>
              </a:rPr>
              <a:t>      </a:t>
            </a:r>
            <a:endParaRPr lang="en-US" sz="1800" dirty="0">
              <a:solidFill>
                <a:srgbClr val="DE6E28"/>
              </a:solidFill>
            </a:endParaRPr>
          </a:p>
        </p:txBody>
      </p:sp>
      <p:pic>
        <p:nvPicPr>
          <p:cNvPr id="19" name="Picture 18" descr="ip_footer.psd"/>
          <p:cNvPicPr>
            <a:picLocks noChangeAspect="1"/>
          </p:cNvPicPr>
          <p:nvPr/>
        </p:nvPicPr>
        <p:blipFill>
          <a:blip r:embed="rId3" cstate="screen">
            <a:extLst>
              <a:ext uri="{28A0092B-C50C-407E-A947-70E740481C1C}">
                <a14:useLocalDpi xmlns="" xmlns:a14="http://schemas.microsoft.com/office/drawing/2010/main" xmlns:mv="urn:schemas-microsoft-com:mac:vml" xmlns:mc="http://schemas.openxmlformats.org/markup-compatibility/2006" val="0"/>
              </a:ext>
            </a:extLst>
          </a:blip>
          <a:stretch>
            <a:fillRect/>
          </a:stretch>
        </p:blipFill>
        <p:spPr>
          <a:xfrm>
            <a:off x="483845" y="6204830"/>
            <a:ext cx="256017" cy="230415"/>
          </a:xfrm>
          <a:prstGeom prst="rect">
            <a:avLst/>
          </a:prstGeom>
        </p:spPr>
      </p:pic>
      <p:sp>
        <p:nvSpPr>
          <p:cNvPr id="20" name="TextBox 19"/>
          <p:cNvSpPr txBox="1"/>
          <p:nvPr/>
        </p:nvSpPr>
        <p:spPr>
          <a:xfrm>
            <a:off x="6613062" y="6204796"/>
            <a:ext cx="2177142" cy="230832"/>
          </a:xfrm>
          <a:prstGeom prst="rect">
            <a:avLst/>
          </a:prstGeom>
          <a:noFill/>
        </p:spPr>
        <p:txBody>
          <a:bodyPr wrap="square" rtlCol="0">
            <a:spAutoFit/>
          </a:bodyPr>
          <a:lstStyle/>
          <a:p>
            <a:pPr fontAlgn="auto">
              <a:spcBef>
                <a:spcPts val="0"/>
              </a:spcBef>
              <a:spcAft>
                <a:spcPts val="0"/>
              </a:spcAft>
              <a:defRPr/>
            </a:pPr>
            <a:r>
              <a:rPr lang="en-US" sz="900" dirty="0" smtClean="0">
                <a:solidFill>
                  <a:srgbClr val="FFFFFF"/>
                </a:solidFill>
                <a:latin typeface="Avenir LT Std 65 Medium"/>
              </a:rPr>
              <a:t>Digital Performance on a Global Scale.</a:t>
            </a:r>
            <a:endParaRPr lang="en-US" sz="900" dirty="0">
              <a:solidFill>
                <a:srgbClr val="FFFFFF"/>
              </a:solidFill>
              <a:latin typeface="Avenir LT Std 65 Medium"/>
            </a:endParaRPr>
          </a:p>
        </p:txBody>
      </p:sp>
      <p:sp>
        <p:nvSpPr>
          <p:cNvPr id="15" name="Slide Number Placeholder 5"/>
          <p:cNvSpPr>
            <a:spLocks noGrp="1"/>
          </p:cNvSpPr>
          <p:nvPr>
            <p:ph type="sldNum" sz="quarter" idx="13"/>
          </p:nvPr>
        </p:nvSpPr>
        <p:spPr>
          <a:xfrm>
            <a:off x="6786210" y="6526823"/>
            <a:ext cx="2133600" cy="365125"/>
          </a:xfrm>
          <a:prstGeom prst="rect">
            <a:avLst/>
          </a:prstGeom>
        </p:spPr>
        <p:txBody>
          <a:bodyPr/>
          <a:lstStyle>
            <a:lvl1pPr algn="r">
              <a:defRPr sz="1000">
                <a:solidFill>
                  <a:schemeClr val="bg1">
                    <a:lumMod val="50000"/>
                  </a:schemeClr>
                </a:solidFill>
                <a:latin typeface="Corbel"/>
              </a:defRPr>
            </a:lvl1pPr>
          </a:lstStyle>
          <a:p>
            <a:pPr fontAlgn="auto">
              <a:spcBef>
                <a:spcPts val="0"/>
              </a:spcBef>
              <a:spcAft>
                <a:spcPts val="0"/>
              </a:spcAft>
            </a:pPr>
            <a:fld id="{3503F095-C01E-9444-B892-657AC29F0A09}" type="slidenum">
              <a:rPr lang="en-US" smtClean="0">
                <a:solidFill>
                  <a:srgbClr val="FFFFFF">
                    <a:lumMod val="50000"/>
                  </a:srgbClr>
                </a:solidFill>
              </a:rPr>
              <a:pPr fontAlgn="auto">
                <a:spcBef>
                  <a:spcPts val="0"/>
                </a:spcBef>
                <a:spcAft>
                  <a:spcPts val="0"/>
                </a:spcAft>
              </a:pPr>
              <a:t>‹#›</a:t>
            </a:fld>
            <a:endParaRPr lang="en-US" dirty="0">
              <a:solidFill>
                <a:srgbClr val="FFFFFF">
                  <a:lumMod val="50000"/>
                </a:srgbClr>
              </a:solidFill>
            </a:endParaRPr>
          </a:p>
        </p:txBody>
      </p:sp>
    </p:spTree>
    <p:extLst>
      <p:ext uri="{BB962C8B-B14F-4D97-AF65-F5344CB8AC3E}">
        <p14:creationId xmlns="" xmlns:p14="http://schemas.microsoft.com/office/powerpoint/2010/main" xmlns:mv="urn:schemas-microsoft-com:mac:vml" xmlns:mc="http://schemas.openxmlformats.org/markup-compatibility/2006" val="36875914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2" name="Picture 8" descr="transition slide_v2.7.jpg"/>
          <p:cNvPicPr>
            <a:picLocks noChangeAspect="1"/>
          </p:cNvPicPr>
          <p:nvPr userDrawn="1"/>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userDrawn="1"/>
        </p:nvSpPr>
        <p:spPr bwMode="auto">
          <a:xfrm>
            <a:off x="207963" y="6532563"/>
            <a:ext cx="8229600" cy="169862"/>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
        <p:nvSpPr>
          <p:cNvPr id="4" name="Title 1"/>
          <p:cNvSpPr>
            <a:spLocks noGrp="1"/>
          </p:cNvSpPr>
          <p:nvPr>
            <p:ph type="ctrTitle"/>
          </p:nvPr>
        </p:nvSpPr>
        <p:spPr>
          <a:xfrm>
            <a:off x="1484080" y="1781176"/>
            <a:ext cx="7772400" cy="1470025"/>
          </a:xfrm>
          <a:prstGeom prst="rect">
            <a:avLst/>
          </a:prstGeom>
        </p:spPr>
        <p:txBody>
          <a:bodyPr/>
          <a:lstStyle>
            <a:lvl1pPr algn="l">
              <a:defRPr/>
            </a:lvl1pPr>
          </a:lstStyle>
          <a:p>
            <a:r>
              <a:rPr lang="en-US" smtClean="0"/>
              <a:t>Click to edit Master title style</a:t>
            </a: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2" name="Picture 3" descr="intro slide.8.jpg"/>
          <p:cNvPicPr>
            <a:picLocks noChangeAspect="1"/>
          </p:cNvPicPr>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3" name="Rectangle 1028"/>
          <p:cNvSpPr>
            <a:spLocks/>
          </p:cNvSpPr>
          <p:nvPr/>
        </p:nvSpPr>
        <p:spPr bwMode="auto">
          <a:xfrm>
            <a:off x="207963" y="6477000"/>
            <a:ext cx="8229600" cy="169863"/>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6858000"/>
          </a:xfrm>
          <a:prstGeom prst="rect">
            <a:avLst/>
          </a:prstGeom>
          <a:solidFill>
            <a:schemeClr val="bg1"/>
          </a:solidFill>
          <a:ln w="0">
            <a:noFill/>
            <a:round/>
            <a:headEnd/>
            <a:tailEnd/>
          </a:ln>
          <a:effectLst>
            <a:outerShdw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3" name="Rounded Rectangle 2"/>
          <p:cNvSpPr/>
          <p:nvPr/>
        </p:nvSpPr>
        <p:spPr>
          <a:xfrm>
            <a:off x="303213" y="6167438"/>
            <a:ext cx="8547100" cy="304800"/>
          </a:xfrm>
          <a:prstGeom prst="roundRect">
            <a:avLst>
              <a:gd name="adj" fmla="val 28646"/>
            </a:avLst>
          </a:prstGeom>
          <a:solidFill>
            <a:srgbClr val="DE62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800" dirty="0">
                <a:solidFill>
                  <a:srgbClr val="DE6E28"/>
                </a:solidFill>
              </a:rPr>
              <a:t>      </a:t>
            </a:r>
          </a:p>
        </p:txBody>
      </p:sp>
      <p:sp>
        <p:nvSpPr>
          <p:cNvPr id="4" name="TextBox 3"/>
          <p:cNvSpPr txBox="1"/>
          <p:nvPr/>
        </p:nvSpPr>
        <p:spPr>
          <a:xfrm>
            <a:off x="222250" y="6543675"/>
            <a:ext cx="3609975" cy="244475"/>
          </a:xfrm>
          <a:prstGeom prst="rect">
            <a:avLst/>
          </a:prstGeom>
          <a:noFill/>
        </p:spPr>
        <p:txBody>
          <a:bodyPr>
            <a:spAutoFit/>
          </a:bodyPr>
          <a:lstStyle/>
          <a:p>
            <a:pPr>
              <a:defRPr/>
            </a:pPr>
            <a:r>
              <a:rPr lang="en-US" sz="1000">
                <a:solidFill>
                  <a:srgbClr val="898989"/>
                </a:solidFill>
                <a:latin typeface="Corbel" pitchFamily="34" charset="0"/>
              </a:rPr>
              <a:t>Copyright © 2012, iProspect, Inc. All rights reserved.</a:t>
            </a:r>
          </a:p>
        </p:txBody>
      </p:sp>
      <p:pic>
        <p:nvPicPr>
          <p:cNvPr id="5" name="Picture 9" descr="orangeArrows.psd"/>
          <p:cNvPicPr>
            <a:picLocks noChangeAspect="1"/>
          </p:cNvPicPr>
          <p:nvPr/>
        </p:nvPicPr>
        <p:blipFill>
          <a:blip r:embed="rId2"/>
          <a:srcRect/>
          <a:stretch>
            <a:fillRect/>
          </a:stretch>
        </p:blipFill>
        <p:spPr bwMode="auto">
          <a:xfrm>
            <a:off x="328613" y="357188"/>
            <a:ext cx="228600" cy="228600"/>
          </a:xfrm>
          <a:prstGeom prst="rect">
            <a:avLst/>
          </a:prstGeom>
          <a:noFill/>
          <a:ln w="9525">
            <a:noFill/>
            <a:miter lim="800000"/>
            <a:headEnd/>
            <a:tailEnd/>
          </a:ln>
        </p:spPr>
      </p:pic>
      <p:cxnSp>
        <p:nvCxnSpPr>
          <p:cNvPr id="6" name="Straight Connector 5"/>
          <p:cNvCxnSpPr/>
          <p:nvPr/>
        </p:nvCxnSpPr>
        <p:spPr>
          <a:xfrm>
            <a:off x="303213" y="1001713"/>
            <a:ext cx="8547100"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7" name="Picture 6" descr="ip_footer.psd"/>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83845" y="6204830"/>
            <a:ext cx="256017" cy="230415"/>
          </a:xfrm>
          <a:prstGeom prst="rect">
            <a:avLst/>
          </a:prstGeom>
        </p:spPr>
      </p:pic>
      <p:sp>
        <p:nvSpPr>
          <p:cNvPr id="8" name="TextBox 7"/>
          <p:cNvSpPr txBox="1"/>
          <p:nvPr/>
        </p:nvSpPr>
        <p:spPr>
          <a:xfrm>
            <a:off x="6613062" y="6204796"/>
            <a:ext cx="2177142" cy="230832"/>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dirty="0" smtClean="0">
                <a:solidFill>
                  <a:schemeClr val="bg1"/>
                </a:solidFill>
                <a:latin typeface="Avenir LT Std 65 Medium"/>
              </a:rPr>
              <a:t>Digital Performance on a Global Scale.</a:t>
            </a:r>
            <a:endParaRPr lang="en-US" sz="900" dirty="0">
              <a:solidFill>
                <a:schemeClr val="bg1"/>
              </a:solidFill>
              <a:latin typeface="Avenir LT Std 65 Medium"/>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6858000"/>
          </a:xfrm>
          <a:prstGeom prst="rect">
            <a:avLst/>
          </a:prstGeom>
          <a:solidFill>
            <a:schemeClr val="bg1"/>
          </a:solidFill>
          <a:ln w="9525">
            <a:noFill/>
            <a:miter lim="800000"/>
            <a:headEnd/>
            <a:tailEnd/>
          </a:ln>
          <a:effectLst>
            <a:outerShdw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3" name="Rounded Rectangle 2"/>
          <p:cNvSpPr/>
          <p:nvPr/>
        </p:nvSpPr>
        <p:spPr>
          <a:xfrm>
            <a:off x="303213" y="6167438"/>
            <a:ext cx="8547100" cy="304800"/>
          </a:xfrm>
          <a:prstGeom prst="roundRect">
            <a:avLst>
              <a:gd name="adj" fmla="val 28646"/>
            </a:avLst>
          </a:prstGeom>
          <a:solidFill>
            <a:srgbClr val="DE62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800" dirty="0">
                <a:solidFill>
                  <a:srgbClr val="DE6E28"/>
                </a:solidFill>
              </a:rPr>
              <a:t>      </a:t>
            </a:r>
          </a:p>
        </p:txBody>
      </p:sp>
      <p:sp>
        <p:nvSpPr>
          <p:cNvPr id="4" name="TextBox 3"/>
          <p:cNvSpPr txBox="1"/>
          <p:nvPr/>
        </p:nvSpPr>
        <p:spPr>
          <a:xfrm>
            <a:off x="222250" y="6543675"/>
            <a:ext cx="3609975" cy="244475"/>
          </a:xfrm>
          <a:prstGeom prst="rect">
            <a:avLst/>
          </a:prstGeom>
          <a:noFill/>
        </p:spPr>
        <p:txBody>
          <a:bodyPr>
            <a:spAutoFit/>
          </a:bodyPr>
          <a:lstStyle/>
          <a:p>
            <a:pPr>
              <a:defRPr/>
            </a:pPr>
            <a:r>
              <a:rPr lang="en-US" sz="1000">
                <a:solidFill>
                  <a:srgbClr val="898989"/>
                </a:solidFill>
                <a:latin typeface="Corbel" pitchFamily="34" charset="0"/>
              </a:rPr>
              <a:t>Copyright © 2012, iProspect, Inc. All rights reserved.</a:t>
            </a:r>
          </a:p>
        </p:txBody>
      </p:sp>
      <p:pic>
        <p:nvPicPr>
          <p:cNvPr id="5" name="Picture 4" descr="ip_footer.psd"/>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83845" y="6204830"/>
            <a:ext cx="256017" cy="230415"/>
          </a:xfrm>
          <a:prstGeom prst="rect">
            <a:avLst/>
          </a:prstGeom>
        </p:spPr>
      </p:pic>
      <p:sp>
        <p:nvSpPr>
          <p:cNvPr id="6" name="TextBox 5"/>
          <p:cNvSpPr txBox="1"/>
          <p:nvPr/>
        </p:nvSpPr>
        <p:spPr>
          <a:xfrm>
            <a:off x="6613062" y="6204796"/>
            <a:ext cx="2177142" cy="230832"/>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dirty="0" smtClean="0">
                <a:solidFill>
                  <a:schemeClr val="bg1"/>
                </a:solidFill>
                <a:latin typeface="Avenir LT Std 65 Medium"/>
              </a:rPr>
              <a:t>Digital Performance on a Global Scale.</a:t>
            </a:r>
            <a:endParaRPr lang="en-US" sz="900" dirty="0">
              <a:solidFill>
                <a:schemeClr val="bg1"/>
              </a:solidFill>
              <a:latin typeface="Avenir LT Std 65 Medium"/>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3" name="Rounded Rectangle 2"/>
          <p:cNvSpPr/>
          <p:nvPr/>
        </p:nvSpPr>
        <p:spPr>
          <a:xfrm>
            <a:off x="303213" y="6167438"/>
            <a:ext cx="8547100" cy="304800"/>
          </a:xfrm>
          <a:prstGeom prst="roundRect">
            <a:avLst>
              <a:gd name="adj" fmla="val 28646"/>
            </a:avLst>
          </a:prstGeom>
          <a:solidFill>
            <a:srgbClr val="DE62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800" dirty="0">
                <a:solidFill>
                  <a:srgbClr val="DE6E28"/>
                </a:solidFill>
              </a:rPr>
              <a:t>      </a:t>
            </a:r>
          </a:p>
        </p:txBody>
      </p:sp>
      <p:sp>
        <p:nvSpPr>
          <p:cNvPr id="4" name="TextBox 3"/>
          <p:cNvSpPr txBox="1"/>
          <p:nvPr/>
        </p:nvSpPr>
        <p:spPr>
          <a:xfrm>
            <a:off x="222250" y="6543675"/>
            <a:ext cx="3609975" cy="244475"/>
          </a:xfrm>
          <a:prstGeom prst="rect">
            <a:avLst/>
          </a:prstGeom>
          <a:noFill/>
        </p:spPr>
        <p:txBody>
          <a:bodyPr>
            <a:spAutoFit/>
          </a:bodyPr>
          <a:lstStyle/>
          <a:p>
            <a:pPr>
              <a:defRPr/>
            </a:pPr>
            <a:r>
              <a:rPr lang="en-US" sz="1000">
                <a:solidFill>
                  <a:srgbClr val="898989"/>
                </a:solidFill>
                <a:latin typeface="Corbel" pitchFamily="34" charset="0"/>
              </a:rPr>
              <a:t>Copyright © 2012, iProspect, Inc. All rights reserved.</a:t>
            </a:r>
          </a:p>
        </p:txBody>
      </p:sp>
      <p:pic>
        <p:nvPicPr>
          <p:cNvPr id="5" name="Picture 11" descr="orangeArrows.psd"/>
          <p:cNvPicPr>
            <a:picLocks noChangeAspect="1"/>
          </p:cNvPicPr>
          <p:nvPr/>
        </p:nvPicPr>
        <p:blipFill>
          <a:blip r:embed="rId2"/>
          <a:srcRect/>
          <a:stretch>
            <a:fillRect/>
          </a:stretch>
        </p:blipFill>
        <p:spPr bwMode="auto">
          <a:xfrm>
            <a:off x="328613" y="357188"/>
            <a:ext cx="228600" cy="228600"/>
          </a:xfrm>
          <a:prstGeom prst="rect">
            <a:avLst/>
          </a:prstGeom>
          <a:noFill/>
          <a:ln w="9525">
            <a:noFill/>
            <a:miter lim="800000"/>
            <a:headEnd/>
            <a:tailEnd/>
          </a:ln>
        </p:spPr>
      </p:pic>
      <p:pic>
        <p:nvPicPr>
          <p:cNvPr id="6" name="Picture 5" descr="ip_footer.psd"/>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83845" y="6204830"/>
            <a:ext cx="256017" cy="230415"/>
          </a:xfrm>
          <a:prstGeom prst="rect">
            <a:avLst/>
          </a:prstGeom>
        </p:spPr>
      </p:pic>
      <p:sp>
        <p:nvSpPr>
          <p:cNvPr id="7" name="TextBox 6"/>
          <p:cNvSpPr txBox="1"/>
          <p:nvPr/>
        </p:nvSpPr>
        <p:spPr>
          <a:xfrm>
            <a:off x="6613062" y="6204796"/>
            <a:ext cx="2177142" cy="230832"/>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dirty="0" smtClean="0">
                <a:solidFill>
                  <a:schemeClr val="bg1"/>
                </a:solidFill>
                <a:latin typeface="Avenir LT Std 65 Medium"/>
              </a:rPr>
              <a:t>Digital Performance on a Global Scale.</a:t>
            </a:r>
            <a:endParaRPr lang="en-US" sz="900" dirty="0">
              <a:solidFill>
                <a:schemeClr val="bg1"/>
              </a:solidFill>
              <a:latin typeface="Avenir LT Std 65 Medium"/>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Rectangle 1"/>
          <p:cNvSpPr>
            <a:spLocks noChangeArrowheads="1"/>
          </p:cNvSpPr>
          <p:nvPr/>
        </p:nvSpPr>
        <p:spPr bwMode="auto">
          <a:xfrm>
            <a:off x="0" y="0"/>
            <a:ext cx="9144000" cy="6858000"/>
          </a:xfrm>
          <a:prstGeom prst="rect">
            <a:avLst/>
          </a:prstGeom>
          <a:solidFill>
            <a:schemeClr val="bg1"/>
          </a:solidFill>
          <a:ln w="9525">
            <a:noFill/>
            <a:miter lim="800000"/>
            <a:headEnd/>
            <a:tailEnd/>
          </a:ln>
          <a:effectLst>
            <a:outerShdw dist="23000" dir="5400000" rotWithShape="0">
              <a:srgbClr val="808080">
                <a:alpha val="34999"/>
              </a:srgbClr>
            </a:outerShdw>
          </a:effectLst>
        </p:spPr>
        <p:txBody>
          <a:bodyPr anchor="ctr"/>
          <a:lstStyle/>
          <a:p>
            <a:pPr algn="ctr">
              <a:defRPr/>
            </a:pPr>
            <a:endParaRPr lang="en-US">
              <a:solidFill>
                <a:schemeClr val="lt1"/>
              </a:solidFill>
              <a:latin typeface="+mn-lt"/>
              <a:ea typeface="+mn-ea"/>
            </a:endParaRPr>
          </a:p>
        </p:txBody>
      </p:sp>
      <p:sp>
        <p:nvSpPr>
          <p:cNvPr id="3" name="Rounded Rectangle 2"/>
          <p:cNvSpPr/>
          <p:nvPr/>
        </p:nvSpPr>
        <p:spPr>
          <a:xfrm>
            <a:off x="303213" y="6167438"/>
            <a:ext cx="8547100" cy="304800"/>
          </a:xfrm>
          <a:prstGeom prst="roundRect">
            <a:avLst>
              <a:gd name="adj" fmla="val 28646"/>
            </a:avLst>
          </a:prstGeom>
          <a:solidFill>
            <a:srgbClr val="DE62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800" dirty="0">
                <a:solidFill>
                  <a:srgbClr val="DE6E28"/>
                </a:solidFill>
              </a:rPr>
              <a:t>      </a:t>
            </a:r>
          </a:p>
        </p:txBody>
      </p:sp>
      <p:sp>
        <p:nvSpPr>
          <p:cNvPr id="4" name="TextBox 3"/>
          <p:cNvSpPr txBox="1"/>
          <p:nvPr/>
        </p:nvSpPr>
        <p:spPr>
          <a:xfrm>
            <a:off x="222250" y="6543675"/>
            <a:ext cx="3609975" cy="244475"/>
          </a:xfrm>
          <a:prstGeom prst="rect">
            <a:avLst/>
          </a:prstGeom>
          <a:noFill/>
        </p:spPr>
        <p:txBody>
          <a:bodyPr>
            <a:spAutoFit/>
          </a:bodyPr>
          <a:lstStyle/>
          <a:p>
            <a:pPr>
              <a:defRPr/>
            </a:pPr>
            <a:r>
              <a:rPr lang="en-US" sz="1000">
                <a:solidFill>
                  <a:srgbClr val="898989"/>
                </a:solidFill>
                <a:latin typeface="Corbel" pitchFamily="34" charset="0"/>
              </a:rPr>
              <a:t>Copyright © 2012, iProspect, Inc. All rights reserved.</a:t>
            </a:r>
          </a:p>
        </p:txBody>
      </p:sp>
      <p:pic>
        <p:nvPicPr>
          <p:cNvPr id="5" name="Picture 11" descr="greenArrows_outline.psd"/>
          <p:cNvPicPr>
            <a:picLocks noChangeAspect="1"/>
          </p:cNvPicPr>
          <p:nvPr/>
        </p:nvPicPr>
        <p:blipFill>
          <a:blip r:embed="rId2"/>
          <a:srcRect/>
          <a:stretch>
            <a:fillRect/>
          </a:stretch>
        </p:blipFill>
        <p:spPr bwMode="auto">
          <a:xfrm>
            <a:off x="819150" y="2692400"/>
            <a:ext cx="317500" cy="317500"/>
          </a:xfrm>
          <a:prstGeom prst="rect">
            <a:avLst/>
          </a:prstGeom>
          <a:noFill/>
          <a:ln w="9525">
            <a:noFill/>
            <a:miter lim="800000"/>
            <a:headEnd/>
            <a:tailEnd/>
          </a:ln>
        </p:spPr>
      </p:pic>
      <p:pic>
        <p:nvPicPr>
          <p:cNvPr id="6" name="Picture 5" descr="ip_footer.psd"/>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83845" y="6204830"/>
            <a:ext cx="256017" cy="230415"/>
          </a:xfrm>
          <a:prstGeom prst="rect">
            <a:avLst/>
          </a:prstGeom>
        </p:spPr>
      </p:pic>
      <p:sp>
        <p:nvSpPr>
          <p:cNvPr id="7" name="TextBox 6"/>
          <p:cNvSpPr txBox="1"/>
          <p:nvPr/>
        </p:nvSpPr>
        <p:spPr>
          <a:xfrm>
            <a:off x="6613062" y="6204796"/>
            <a:ext cx="2177142" cy="230832"/>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dirty="0" smtClean="0">
                <a:solidFill>
                  <a:schemeClr val="bg1"/>
                </a:solidFill>
                <a:latin typeface="Avenir LT Std 65 Medium"/>
              </a:rPr>
              <a:t>Digital Performance on a Global Scale.</a:t>
            </a:r>
            <a:endParaRPr lang="en-US" sz="900" dirty="0">
              <a:solidFill>
                <a:schemeClr val="bg1"/>
              </a:solidFill>
              <a:latin typeface="Avenir LT Std 65 Mediu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1.xml"/><Relationship Id="rId7" Type="http://schemas.openxmlformats.org/officeDocument/2006/relationships/image" Target="../media/image5.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2.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pPr algn="r" eaLnBrk="1" latinLnBrk="0" hangingPunct="1"/>
            <a:fld id="{564CF2E0-CCC4-4E1E-9902-C3C36AB3FDA4}" type="datetimeFigureOut">
              <a:rPr lang="en-US" smtClean="0"/>
              <a:pPr algn="r" eaLnBrk="1" latinLnBrk="0" hangingPunct="1"/>
              <a:t>12/10/2012</a:t>
            </a:fld>
            <a:endParaRPr lang="en-US" sz="1400" dirty="0">
              <a:solidFill>
                <a:schemeClr val="tx2"/>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endParaRPr kumimoji="0" lang="en-US" sz="1400" dirty="0">
              <a:solidFill>
                <a:schemeClr val="tx2"/>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pPr algn="ctr" eaLnBrk="1" latinLnBrk="0" hangingPunct="1"/>
            <a:fld id="{6F42FDE4-A7DD-41A7-A0A6-9B649FB43336}" type="slidenum">
              <a:rPr kumimoji="0" lang="en-US" smtClean="0"/>
              <a:pPr algn="ctr" eaLnBrk="1" latinLnBrk="0" hangingPunct="1"/>
              <a:t>‹#›</a:t>
            </a:fld>
            <a:endParaRPr kumimoji="0" lang="en-US" sz="1400" dirty="0">
              <a:solidFill>
                <a:srgbClr val="FFFFFF"/>
              </a:solidFill>
              <a:latin typeface="+mj-lt"/>
              <a:ea typeface="+mj-ea"/>
              <a:cs typeface="+mj-cs"/>
            </a:endParaRPr>
          </a:p>
        </p:txBody>
      </p:sp>
      <p:pic>
        <p:nvPicPr>
          <p:cNvPr id="1031" name="Picture 5" descr="intro slide.1.jpg"/>
          <p:cNvPicPr>
            <a:picLocks noChangeAspect="1"/>
          </p:cNvPicPr>
          <p:nvPr/>
        </p:nvPicPr>
        <p:blipFill>
          <a:blip r:embed="rId20"/>
          <a:srcRect/>
          <a:stretch>
            <a:fillRect/>
          </a:stretch>
        </p:blipFill>
        <p:spPr bwMode="auto">
          <a:xfrm>
            <a:off x="0" y="0"/>
            <a:ext cx="9144000" cy="6858000"/>
          </a:xfrm>
          <a:prstGeom prst="rect">
            <a:avLst/>
          </a:prstGeom>
          <a:noFill/>
          <a:ln w="9525">
            <a:noFill/>
            <a:miter lim="800000"/>
            <a:headEnd/>
            <a:tailEnd/>
          </a:ln>
        </p:spPr>
      </p:pic>
      <p:sp>
        <p:nvSpPr>
          <p:cNvPr id="1032" name="Rectangle 1028"/>
          <p:cNvSpPr>
            <a:spLocks/>
          </p:cNvSpPr>
          <p:nvPr/>
        </p:nvSpPr>
        <p:spPr bwMode="auto">
          <a:xfrm>
            <a:off x="207963" y="6477000"/>
            <a:ext cx="8229600" cy="169863"/>
          </a:xfrm>
          <a:prstGeom prst="rect">
            <a:avLst/>
          </a:prstGeom>
          <a:noFill/>
          <a:ln w="9525">
            <a:noFill/>
            <a:miter lim="800000"/>
            <a:headEnd/>
            <a:tailEnd/>
          </a:ln>
        </p:spPr>
        <p:txBody>
          <a:bodyPr anchor="ctr"/>
          <a:lstStyle/>
          <a:p>
            <a:pPr>
              <a:defRPr/>
            </a:pPr>
            <a:r>
              <a:rPr lang="en-US" sz="1000">
                <a:solidFill>
                  <a:srgbClr val="898989"/>
                </a:solidFill>
                <a:latin typeface="Corbel" pitchFamily="34" charset="0"/>
              </a:rPr>
              <a:t>Copyright © 2012, iProspect, Inc. All rights reserved.</a:t>
            </a:r>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xStyles>
    <p:titleStyle>
      <a:lvl1pPr algn="ctr" defTabSz="457200" rtl="0" eaLnBrk="1" fontAlgn="base" hangingPunct="1">
        <a:spcBef>
          <a:spcPct val="0"/>
        </a:spcBef>
        <a:spcAft>
          <a:spcPct val="0"/>
        </a:spcAft>
        <a:defRPr sz="4400" kern="1200">
          <a:solidFill>
            <a:schemeClr val="tx1"/>
          </a:solidFill>
          <a:latin typeface="+mj-lt"/>
          <a:ea typeface="ヒラギノ角ゴ Pro W3" pitchFamily="-123" charset="-128"/>
          <a:cs typeface="ヒラギノ角ゴ Pro W3" pitchFamily="-123" charset="-128"/>
        </a:defRPr>
      </a:lvl1pPr>
      <a:lvl2pPr algn="ctr" defTabSz="457200" rtl="0" eaLnBrk="1" fontAlgn="base" hangingPunct="1">
        <a:spcBef>
          <a:spcPct val="0"/>
        </a:spcBef>
        <a:spcAft>
          <a:spcPct val="0"/>
        </a:spcAft>
        <a:defRPr sz="4400">
          <a:solidFill>
            <a:schemeClr val="tx1"/>
          </a:solidFill>
          <a:latin typeface="Corbel" pitchFamily="34" charset="0"/>
          <a:ea typeface="ヒラギノ角ゴ Pro W3" pitchFamily="-123" charset="-128"/>
          <a:cs typeface="ヒラギノ角ゴ Pro W3" pitchFamily="-123" charset="-128"/>
        </a:defRPr>
      </a:lvl2pPr>
      <a:lvl3pPr algn="ctr" defTabSz="457200" rtl="0" eaLnBrk="1" fontAlgn="base" hangingPunct="1">
        <a:spcBef>
          <a:spcPct val="0"/>
        </a:spcBef>
        <a:spcAft>
          <a:spcPct val="0"/>
        </a:spcAft>
        <a:defRPr sz="4400">
          <a:solidFill>
            <a:schemeClr val="tx1"/>
          </a:solidFill>
          <a:latin typeface="Corbel" pitchFamily="34" charset="0"/>
          <a:ea typeface="ヒラギノ角ゴ Pro W3" pitchFamily="-123" charset="-128"/>
          <a:cs typeface="ヒラギノ角ゴ Pro W3" pitchFamily="-123" charset="-128"/>
        </a:defRPr>
      </a:lvl3pPr>
      <a:lvl4pPr algn="ctr" defTabSz="457200" rtl="0" eaLnBrk="1" fontAlgn="base" hangingPunct="1">
        <a:spcBef>
          <a:spcPct val="0"/>
        </a:spcBef>
        <a:spcAft>
          <a:spcPct val="0"/>
        </a:spcAft>
        <a:defRPr sz="4400">
          <a:solidFill>
            <a:schemeClr val="tx1"/>
          </a:solidFill>
          <a:latin typeface="Corbel" pitchFamily="34" charset="0"/>
          <a:ea typeface="ヒラギノ角ゴ Pro W3" pitchFamily="-123" charset="-128"/>
          <a:cs typeface="ヒラギノ角ゴ Pro W3" pitchFamily="-123" charset="-128"/>
        </a:defRPr>
      </a:lvl4pPr>
      <a:lvl5pPr algn="ctr" defTabSz="457200" rtl="0" eaLnBrk="1" fontAlgn="base" hangingPunct="1">
        <a:spcBef>
          <a:spcPct val="0"/>
        </a:spcBef>
        <a:spcAft>
          <a:spcPct val="0"/>
        </a:spcAft>
        <a:defRPr sz="4400">
          <a:solidFill>
            <a:schemeClr val="tx1"/>
          </a:solidFill>
          <a:latin typeface="Corbel" pitchFamily="34" charset="0"/>
          <a:ea typeface="ヒラギノ角ゴ Pro W3" pitchFamily="-123" charset="-128"/>
          <a:cs typeface="ヒラギノ角ゴ Pro W3" pitchFamily="-123" charset="-128"/>
        </a:defRPr>
      </a:lvl5pPr>
      <a:lvl6pPr marL="457200" algn="ctr" defTabSz="457200" rtl="0" eaLnBrk="1" fontAlgn="base" hangingPunct="1">
        <a:spcBef>
          <a:spcPct val="0"/>
        </a:spcBef>
        <a:spcAft>
          <a:spcPct val="0"/>
        </a:spcAft>
        <a:defRPr sz="4400">
          <a:solidFill>
            <a:schemeClr val="tx1"/>
          </a:solidFill>
          <a:latin typeface="Calibri" pitchFamily="-123" charset="0"/>
          <a:ea typeface="ヒラギノ角ゴ Pro W3" pitchFamily="-123" charset="-128"/>
          <a:cs typeface="ヒラギノ角ゴ Pro W3" pitchFamily="-123" charset="-128"/>
        </a:defRPr>
      </a:lvl6pPr>
      <a:lvl7pPr marL="914400" algn="ctr" defTabSz="457200" rtl="0" eaLnBrk="1" fontAlgn="base" hangingPunct="1">
        <a:spcBef>
          <a:spcPct val="0"/>
        </a:spcBef>
        <a:spcAft>
          <a:spcPct val="0"/>
        </a:spcAft>
        <a:defRPr sz="4400">
          <a:solidFill>
            <a:schemeClr val="tx1"/>
          </a:solidFill>
          <a:latin typeface="Calibri" pitchFamily="-123" charset="0"/>
          <a:ea typeface="ヒラギノ角ゴ Pro W3" pitchFamily="-123" charset="-128"/>
          <a:cs typeface="ヒラギノ角ゴ Pro W3" pitchFamily="-123" charset="-128"/>
        </a:defRPr>
      </a:lvl7pPr>
      <a:lvl8pPr marL="1371600" algn="ctr" defTabSz="457200" rtl="0" eaLnBrk="1" fontAlgn="base" hangingPunct="1">
        <a:spcBef>
          <a:spcPct val="0"/>
        </a:spcBef>
        <a:spcAft>
          <a:spcPct val="0"/>
        </a:spcAft>
        <a:defRPr sz="4400">
          <a:solidFill>
            <a:schemeClr val="tx1"/>
          </a:solidFill>
          <a:latin typeface="Calibri" pitchFamily="-123" charset="0"/>
          <a:ea typeface="ヒラギノ角ゴ Pro W3" pitchFamily="-123" charset="-128"/>
          <a:cs typeface="ヒラギノ角ゴ Pro W3" pitchFamily="-123" charset="-128"/>
        </a:defRPr>
      </a:lvl8pPr>
      <a:lvl9pPr marL="1828800" algn="ctr" defTabSz="457200" rtl="0" eaLnBrk="1" fontAlgn="base" hangingPunct="1">
        <a:spcBef>
          <a:spcPct val="0"/>
        </a:spcBef>
        <a:spcAft>
          <a:spcPct val="0"/>
        </a:spcAft>
        <a:defRPr sz="4400">
          <a:solidFill>
            <a:schemeClr val="tx1"/>
          </a:solidFill>
          <a:latin typeface="Calibri" pitchFamily="-123" charset="0"/>
          <a:ea typeface="ヒラギノ角ゴ Pro W3" pitchFamily="-123" charset="-128"/>
          <a:cs typeface="ヒラギノ角ゴ Pro W3" pitchFamily="-123" charset="-128"/>
        </a:defRPr>
      </a:lvl9pPr>
    </p:titleStyle>
    <p:bodyStyle>
      <a:lvl1pPr marL="342900" indent="-342900" algn="l" defTabSz="457200" rtl="0" eaLnBrk="1" fontAlgn="base" hangingPunct="1">
        <a:spcBef>
          <a:spcPct val="20000"/>
        </a:spcBef>
        <a:spcAft>
          <a:spcPct val="0"/>
        </a:spcAft>
        <a:buFont typeface="Arial" pitchFamily="34" charset="0"/>
        <a:buChar char="•"/>
        <a:defRPr sz="3200" kern="1200">
          <a:solidFill>
            <a:schemeClr val="tx1"/>
          </a:solidFill>
          <a:latin typeface="+mn-lt"/>
          <a:ea typeface="ヒラギノ角ゴ Pro W3" pitchFamily="-123" charset="-128"/>
          <a:cs typeface="ヒラギノ角ゴ Pro W3" pitchFamily="-123" charset="-128"/>
        </a:defRPr>
      </a:lvl1pPr>
      <a:lvl2pPr marL="742950" indent="-285750" algn="l" defTabSz="457200" rtl="0" eaLnBrk="1" fontAlgn="base" hangingPunct="1">
        <a:spcBef>
          <a:spcPct val="20000"/>
        </a:spcBef>
        <a:spcAft>
          <a:spcPct val="0"/>
        </a:spcAft>
        <a:buFont typeface="Arial" pitchFamily="34" charset="0"/>
        <a:buChar char="–"/>
        <a:defRPr sz="2800" kern="1200">
          <a:solidFill>
            <a:schemeClr val="tx1"/>
          </a:solidFill>
          <a:latin typeface="+mn-lt"/>
          <a:ea typeface="ヒラギノ角ゴ Pro W3" pitchFamily="-123" charset="-128"/>
          <a:cs typeface="+mn-cs"/>
        </a:defRPr>
      </a:lvl2pPr>
      <a:lvl3pPr marL="1143000" indent="-228600" algn="l" defTabSz="457200" rtl="0" eaLnBrk="1" fontAlgn="base" hangingPunct="1">
        <a:spcBef>
          <a:spcPct val="20000"/>
        </a:spcBef>
        <a:spcAft>
          <a:spcPct val="0"/>
        </a:spcAft>
        <a:buFont typeface="Arial" pitchFamily="34" charset="0"/>
        <a:buChar char="•"/>
        <a:defRPr sz="2400" kern="1200">
          <a:solidFill>
            <a:schemeClr val="tx1"/>
          </a:solidFill>
          <a:latin typeface="+mn-lt"/>
          <a:ea typeface="ヒラギノ角ゴ Pro W3" pitchFamily="-123" charset="-128"/>
          <a:cs typeface="+mn-cs"/>
        </a:defRPr>
      </a:lvl3pPr>
      <a:lvl4pPr marL="1600200" indent="-228600" algn="l" defTabSz="457200" rtl="0" eaLnBrk="1" fontAlgn="base" hangingPunct="1">
        <a:spcBef>
          <a:spcPct val="20000"/>
        </a:spcBef>
        <a:spcAft>
          <a:spcPct val="0"/>
        </a:spcAft>
        <a:buFont typeface="Arial" pitchFamily="34" charset="0"/>
        <a:buChar char="–"/>
        <a:defRPr sz="2000" kern="1200">
          <a:solidFill>
            <a:schemeClr val="tx1"/>
          </a:solidFill>
          <a:latin typeface="+mn-lt"/>
          <a:ea typeface="ヒラギノ角ゴ Pro W3" pitchFamily="-123" charset="-128"/>
          <a:cs typeface="+mn-cs"/>
        </a:defRPr>
      </a:lvl4pPr>
      <a:lvl5pPr marL="2057400" indent="-228600" algn="l" defTabSz="457200" rtl="0" eaLnBrk="1" fontAlgn="base" hangingPunct="1">
        <a:spcBef>
          <a:spcPct val="20000"/>
        </a:spcBef>
        <a:spcAft>
          <a:spcPct val="0"/>
        </a:spcAft>
        <a:buFont typeface="Arial" pitchFamily="34" charset="0"/>
        <a:buChar char="»"/>
        <a:defRPr sz="2000" kern="1200">
          <a:solidFill>
            <a:schemeClr val="tx1"/>
          </a:solidFill>
          <a:latin typeface="+mn-lt"/>
          <a:ea typeface="ヒラギノ角ゴ Pro W3" pitchFamily="-123"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ln>
            <a:no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13" name="Rounded Rectangle 12"/>
          <p:cNvSpPr/>
          <p:nvPr/>
        </p:nvSpPr>
        <p:spPr>
          <a:xfrm>
            <a:off x="303213" y="6167438"/>
            <a:ext cx="8547100" cy="304800"/>
          </a:xfrm>
          <a:prstGeom prst="roundRect">
            <a:avLst>
              <a:gd name="adj" fmla="val 28646"/>
            </a:avLst>
          </a:prstGeom>
          <a:solidFill>
            <a:srgbClr val="DE62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sz="1800" dirty="0">
                <a:solidFill>
                  <a:srgbClr val="DE6E28"/>
                </a:solidFill>
              </a:rPr>
              <a:t>      </a:t>
            </a:r>
          </a:p>
        </p:txBody>
      </p:sp>
      <p:sp>
        <p:nvSpPr>
          <p:cNvPr id="14" name="TextBox 13"/>
          <p:cNvSpPr txBox="1"/>
          <p:nvPr/>
        </p:nvSpPr>
        <p:spPr>
          <a:xfrm>
            <a:off x="222250" y="6543675"/>
            <a:ext cx="3609975" cy="244475"/>
          </a:xfrm>
          <a:prstGeom prst="rect">
            <a:avLst/>
          </a:prstGeom>
          <a:noFill/>
        </p:spPr>
        <p:txBody>
          <a:bodyPr>
            <a:spAutoFit/>
          </a:bodyPr>
          <a:lstStyle/>
          <a:p>
            <a:pPr>
              <a:defRPr/>
            </a:pPr>
            <a:r>
              <a:rPr lang="en-US" sz="1000">
                <a:solidFill>
                  <a:srgbClr val="898989"/>
                </a:solidFill>
                <a:latin typeface="Corbel" pitchFamily="34" charset="0"/>
              </a:rPr>
              <a:t>Copyright © 2012, iProspect, Inc. All rights reserved.</a:t>
            </a:r>
          </a:p>
        </p:txBody>
      </p:sp>
      <p:cxnSp>
        <p:nvCxnSpPr>
          <p:cNvPr id="15" name="Straight Connector 14"/>
          <p:cNvCxnSpPr/>
          <p:nvPr/>
        </p:nvCxnSpPr>
        <p:spPr>
          <a:xfrm>
            <a:off x="303213" y="728663"/>
            <a:ext cx="8547100" cy="0"/>
          </a:xfrm>
          <a:prstGeom prst="line">
            <a:avLst/>
          </a:prstGeom>
          <a:ln w="28575">
            <a:solidFill>
              <a:srgbClr val="92D050"/>
            </a:solidFill>
          </a:ln>
          <a:effectLst/>
        </p:spPr>
        <p:style>
          <a:lnRef idx="2">
            <a:schemeClr val="accent1"/>
          </a:lnRef>
          <a:fillRef idx="0">
            <a:schemeClr val="accent1"/>
          </a:fillRef>
          <a:effectRef idx="1">
            <a:schemeClr val="accent1"/>
          </a:effectRef>
          <a:fontRef idx="minor">
            <a:schemeClr val="tx1"/>
          </a:fontRef>
        </p:style>
      </p:cxnSp>
      <p:pic>
        <p:nvPicPr>
          <p:cNvPr id="16" name="Picture 12" descr="orangeArrows.psd"/>
          <p:cNvPicPr>
            <a:picLocks noChangeAspect="1"/>
          </p:cNvPicPr>
          <p:nvPr/>
        </p:nvPicPr>
        <p:blipFill>
          <a:blip r:embed="rId7"/>
          <a:srcRect/>
          <a:stretch>
            <a:fillRect/>
          </a:stretch>
        </p:blipFill>
        <p:spPr bwMode="auto">
          <a:xfrm>
            <a:off x="328613" y="357188"/>
            <a:ext cx="228600" cy="228600"/>
          </a:xfrm>
          <a:prstGeom prst="rect">
            <a:avLst/>
          </a:prstGeom>
          <a:noFill/>
          <a:ln w="9525">
            <a:noFill/>
            <a:miter lim="800000"/>
            <a:headEnd/>
            <a:tailEnd/>
          </a:ln>
        </p:spPr>
      </p:pic>
      <p:pic>
        <p:nvPicPr>
          <p:cNvPr id="17" name="Picture 16" descr="ip_footer.psd"/>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483845" y="6204830"/>
            <a:ext cx="256017" cy="230415"/>
          </a:xfrm>
          <a:prstGeom prst="rect">
            <a:avLst/>
          </a:prstGeom>
        </p:spPr>
      </p:pic>
      <p:sp>
        <p:nvSpPr>
          <p:cNvPr id="18" name="TextBox 17"/>
          <p:cNvSpPr txBox="1"/>
          <p:nvPr/>
        </p:nvSpPr>
        <p:spPr>
          <a:xfrm>
            <a:off x="6613062" y="6204796"/>
            <a:ext cx="2177142" cy="230832"/>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900" dirty="0" smtClean="0">
                <a:solidFill>
                  <a:schemeClr val="bg1"/>
                </a:solidFill>
                <a:latin typeface="Avenir LT Std 65 Medium"/>
              </a:rPr>
              <a:t>Digital Performance on a Global Scale.</a:t>
            </a:r>
            <a:endParaRPr lang="en-US" sz="900" dirty="0">
              <a:solidFill>
                <a:schemeClr val="bg1"/>
              </a:solidFill>
              <a:latin typeface="Avenir LT Std 65 Medium"/>
            </a:endParaRP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7"/>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19366" y="6425620"/>
            <a:ext cx="5673441" cy="365125"/>
          </a:xfrm>
          <a:prstGeom prst="rect">
            <a:avLst/>
          </a:prstGeom>
        </p:spPr>
        <p:txBody>
          <a:bodyPr vert="horz" lIns="91440" tIns="45720" rIns="91440" bIns="45720" rtlCol="0" anchor="ctr"/>
          <a:lstStyle>
            <a:lvl1pPr algn="l">
              <a:defRPr sz="900">
                <a:solidFill>
                  <a:schemeClr val="tx1">
                    <a:tint val="75000"/>
                  </a:schemeClr>
                </a:solidFill>
                <a:latin typeface="Avenir LT Std 55 Roman"/>
              </a:defRPr>
            </a:lvl1pPr>
          </a:lstStyle>
          <a:p>
            <a:pPr fontAlgn="auto">
              <a:spcBef>
                <a:spcPts val="0"/>
              </a:spcBef>
              <a:spcAft>
                <a:spcPts val="0"/>
              </a:spcAft>
            </a:pPr>
            <a:r>
              <a:rPr lang="en-US" dirty="0" smtClean="0">
                <a:solidFill>
                  <a:srgbClr val="455560">
                    <a:tint val="75000"/>
                  </a:srgbClr>
                </a:solidFill>
              </a:rPr>
              <a:t>Copyright © 2011, iProspect, Inc. All rights reserved.</a:t>
            </a:r>
            <a:endParaRPr lang="en-US" dirty="0">
              <a:solidFill>
                <a:srgbClr val="455560">
                  <a:tint val="75000"/>
                </a:srgbClr>
              </a:solidFill>
            </a:endParaRPr>
          </a:p>
        </p:txBody>
      </p:sp>
    </p:spTree>
    <p:extLst>
      <p:ext uri="{BB962C8B-B14F-4D97-AF65-F5344CB8AC3E}">
        <p14:creationId xmlns:mc="http://schemas.openxmlformats.org/markup-compatibility/2006" xmlns:mv="urn:schemas-microsoft-com:mac:vml" xmlns:p14="http://schemas.microsoft.com/office/powerpoint/2010/main" xmlns="" val="40314288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Lst>
  <p:timing>
    <p:tnLst>
      <p:par>
        <p:cTn id="1" dur="indefinite" restart="never" nodeType="tmRoot"/>
      </p:par>
    </p:tnLst>
  </p:timing>
  <p:hf sldNum="0" hdr="0" dt="0"/>
  <p:txStyles>
    <p:titleStyle>
      <a:lvl1pPr algn="ctr" defTabSz="457200" rtl="0" eaLnBrk="1" latinLnBrk="0" hangingPunct="1">
        <a:spcBef>
          <a:spcPct val="0"/>
        </a:spcBef>
        <a:buNone/>
        <a:defRPr sz="4400" kern="1200">
          <a:solidFill>
            <a:schemeClr val="tx1"/>
          </a:solidFill>
          <a:latin typeface="Avenir LT Std 55 Roman"/>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Avenir LT Std 55 Roman"/>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Avenir LT Std 55 Roman"/>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Avenir LT Std 55 Roman"/>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Avenir LT Std 55 Roman"/>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Avenir LT Std 55 Roman"/>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26.png"/><Relationship Id="rId5" Type="http://schemas.openxmlformats.org/officeDocument/2006/relationships/image" Target="../media/image23.jpe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3.jpeg"/></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3.jpe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mages.wikia.com/logopedia/images/0/03/20th_century_fox-logo.jpg"/>
          <p:cNvPicPr>
            <a:picLocks noChangeAspect="1" noChangeArrowheads="1"/>
          </p:cNvPicPr>
          <p:nvPr/>
        </p:nvPicPr>
        <p:blipFill>
          <a:blip r:embed="rId3"/>
          <a:srcRect l="10893" t="10893" r="15033" b="15033"/>
          <a:stretch>
            <a:fillRect/>
          </a:stretch>
        </p:blipFill>
        <p:spPr bwMode="auto">
          <a:xfrm>
            <a:off x="6012160" y="1412776"/>
            <a:ext cx="1079083" cy="936104"/>
          </a:xfrm>
          <a:prstGeom prst="rect">
            <a:avLst/>
          </a:prstGeom>
          <a:noFill/>
        </p:spPr>
      </p:pic>
      <p:sp>
        <p:nvSpPr>
          <p:cNvPr id="3" name="TextBox 2"/>
          <p:cNvSpPr txBox="1"/>
          <p:nvPr/>
        </p:nvSpPr>
        <p:spPr>
          <a:xfrm>
            <a:off x="3707904" y="1556792"/>
            <a:ext cx="2356158" cy="646331"/>
          </a:xfrm>
          <a:prstGeom prst="rect">
            <a:avLst/>
          </a:prstGeom>
          <a:noFill/>
        </p:spPr>
        <p:txBody>
          <a:bodyPr wrap="none" rtlCol="0">
            <a:spAutoFit/>
          </a:bodyPr>
          <a:lstStyle/>
          <a:p>
            <a:r>
              <a:rPr lang="en-US" sz="3600" cap="all" spc="-150" dirty="0" smtClean="0">
                <a:solidFill>
                  <a:schemeClr val="bg1"/>
                </a:solidFill>
                <a:latin typeface="Avenir LT Std 95 Black"/>
                <a:cs typeface="Avenir LT Std 95 Black"/>
              </a:rPr>
              <a:t>ROTPOTA:</a:t>
            </a:r>
            <a:endParaRPr lang="en-US" sz="3600" cap="all" spc="-150" dirty="0">
              <a:solidFill>
                <a:schemeClr val="bg1"/>
              </a:solidFill>
              <a:latin typeface="Avenir LT Std 95 Black"/>
              <a:cs typeface="Avenir LT Std 95 Black"/>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pc="-150" dirty="0" smtClean="0">
                <a:solidFill>
                  <a:schemeClr val="bg1">
                    <a:lumMod val="65000"/>
                  </a:schemeClr>
                </a:solidFill>
                <a:latin typeface="Avenir LT Std 95 Black"/>
                <a:ea typeface="+mn-ea"/>
                <a:cs typeface="Avenir LT Std 95 Black"/>
              </a:rPr>
              <a:t>Background/Brief</a:t>
            </a:r>
            <a:endParaRPr lang="en-GB" spc="-150" dirty="0">
              <a:solidFill>
                <a:schemeClr val="bg1">
                  <a:lumMod val="65000"/>
                </a:schemeClr>
              </a:solidFill>
              <a:latin typeface="Avenir LT Std 95 Black"/>
              <a:ea typeface="+mn-ea"/>
              <a:cs typeface="Avenir LT Std 95 Black"/>
            </a:endParaRPr>
          </a:p>
        </p:txBody>
      </p:sp>
      <p:sp>
        <p:nvSpPr>
          <p:cNvPr id="4" name="Footer Placeholder 3"/>
          <p:cNvSpPr>
            <a:spLocks noGrp="1"/>
          </p:cNvSpPr>
          <p:nvPr>
            <p:ph type="ftr" sz="quarter" idx="11"/>
          </p:nvPr>
        </p:nvSpPr>
        <p:spPr/>
        <p:txBody>
          <a:bodyPr/>
          <a:lstStyle/>
          <a:p>
            <a:r>
              <a:rPr lang="en-US" smtClean="0">
                <a:solidFill>
                  <a:srgbClr val="455560">
                    <a:tint val="75000"/>
                  </a:srgbClr>
                </a:solidFill>
              </a:rPr>
              <a:t>Copyright © 2011, iProspect, Inc. All rights reserved.</a:t>
            </a:r>
            <a:endParaRPr lang="en-US" dirty="0">
              <a:solidFill>
                <a:srgbClr val="455560">
                  <a:tint val="75000"/>
                </a:srgbClr>
              </a:solidFill>
            </a:endParaRPr>
          </a:p>
        </p:txBody>
      </p:sp>
      <p:sp>
        <p:nvSpPr>
          <p:cNvPr id="6" name="Rectangle 5"/>
          <p:cNvSpPr/>
          <p:nvPr/>
        </p:nvSpPr>
        <p:spPr>
          <a:xfrm>
            <a:off x="459095" y="4077072"/>
            <a:ext cx="2816761" cy="1980828"/>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59095" y="1986094"/>
            <a:ext cx="2816761" cy="2018970"/>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11561" y="2204864"/>
            <a:ext cx="2609222" cy="1677382"/>
          </a:xfrm>
          <a:prstGeom prst="rect">
            <a:avLst/>
          </a:prstGeom>
          <a:noFill/>
        </p:spPr>
        <p:txBody>
          <a:bodyPr wrap="square" rtlCol="0">
            <a:spAutoFit/>
          </a:bodyPr>
          <a:lstStyle/>
          <a:p>
            <a:pPr lvl="0" algn="ctr">
              <a:defRPr/>
            </a:pPr>
            <a:r>
              <a:rPr lang="en-US" sz="1400" cap="all" spc="-150" dirty="0" smtClean="0">
                <a:solidFill>
                  <a:srgbClr val="92D050"/>
                </a:solidFill>
                <a:latin typeface="Avenir LT Std 95 Black"/>
                <a:cs typeface="Avenir LT Std 95 Black"/>
              </a:rPr>
              <a:t>Concept</a:t>
            </a:r>
            <a:r>
              <a:rPr lang="en-US" sz="1400" cap="all" spc="-150" dirty="0" smtClean="0">
                <a:solidFill>
                  <a:srgbClr val="92D050"/>
                </a:solidFill>
                <a:latin typeface="Avenir LT Std 95 Black"/>
                <a:cs typeface="Avenir LT Std 95 Black"/>
              </a:rPr>
              <a:t>:</a:t>
            </a:r>
            <a:endParaRPr lang="en-US" sz="2000" cap="all" spc="-150" dirty="0" smtClean="0">
              <a:solidFill>
                <a:srgbClr val="92D050"/>
              </a:solidFill>
              <a:latin typeface="Avenir LT Std 95 Black"/>
              <a:cs typeface="Avenir LT Std 95 Black"/>
            </a:endParaRPr>
          </a:p>
          <a:p>
            <a:pPr lvl="0">
              <a:defRPr/>
            </a:pPr>
            <a:endParaRPr lang="en-US" sz="900" dirty="0" smtClean="0">
              <a:latin typeface="Avenir LT Std 35 Light"/>
              <a:cs typeface="Avenir LT Std 35 Light"/>
            </a:endParaRPr>
          </a:p>
          <a:p>
            <a:pPr lvl="0">
              <a:defRPr/>
            </a:pPr>
            <a:r>
              <a:rPr lang="en-GB" sz="1000" dirty="0" err="1" smtClean="0">
                <a:latin typeface="Calibri" pitchFamily="34" charset="0"/>
                <a:cs typeface="Avenir LT Std 35 Light"/>
              </a:rPr>
              <a:t>iP</a:t>
            </a:r>
            <a:r>
              <a:rPr lang="en-GB" sz="1000" dirty="0" smtClean="0">
                <a:latin typeface="Calibri" pitchFamily="34" charset="0"/>
                <a:cs typeface="Avenir LT Std 35 Light"/>
              </a:rPr>
              <a:t> </a:t>
            </a:r>
            <a:r>
              <a:rPr lang="en-GB" sz="1000" dirty="0" smtClean="0">
                <a:latin typeface="Calibri" pitchFamily="34" charset="0"/>
                <a:cs typeface="Avenir LT Std 35 Light"/>
              </a:rPr>
              <a:t>identified an opportunity to capture search interest </a:t>
            </a:r>
            <a:r>
              <a:rPr lang="en-GB" sz="1000" dirty="0" smtClean="0">
                <a:latin typeface="Calibri" pitchFamily="34" charset="0"/>
                <a:cs typeface="Avenir LT Std 35 Light"/>
              </a:rPr>
              <a:t>pre-Christmas </a:t>
            </a:r>
            <a:r>
              <a:rPr lang="en-GB" sz="1000" dirty="0" smtClean="0">
                <a:latin typeface="Calibri" pitchFamily="34" charset="0"/>
                <a:cs typeface="Avenir LT Std 35 Light"/>
              </a:rPr>
              <a:t>and pre launch of the </a:t>
            </a:r>
            <a:r>
              <a:rPr lang="en-GB" sz="1000" dirty="0" smtClean="0">
                <a:latin typeface="Calibri" pitchFamily="34" charset="0"/>
                <a:cs typeface="Avenir LT Std 35 Light"/>
              </a:rPr>
              <a:t>‘Rise </a:t>
            </a:r>
            <a:r>
              <a:rPr lang="en-GB" sz="1000" dirty="0" smtClean="0">
                <a:latin typeface="Calibri" pitchFamily="34" charset="0"/>
                <a:cs typeface="Avenir LT Std 35 Light"/>
              </a:rPr>
              <a:t>of the Planet of the </a:t>
            </a:r>
            <a:r>
              <a:rPr lang="en-GB" sz="1000" dirty="0" smtClean="0">
                <a:latin typeface="Calibri" pitchFamily="34" charset="0"/>
                <a:cs typeface="Avenir LT Std 35 Light"/>
              </a:rPr>
              <a:t>Apes’ </a:t>
            </a:r>
            <a:r>
              <a:rPr lang="en-GB" sz="1000" dirty="0" smtClean="0">
                <a:latin typeface="Calibri" pitchFamily="34" charset="0"/>
                <a:cs typeface="Avenir LT Std 35 Light"/>
              </a:rPr>
              <a:t>(ROTPOTA) DVD/</a:t>
            </a:r>
            <a:r>
              <a:rPr lang="en-GB" sz="1000" dirty="0" err="1" smtClean="0">
                <a:latin typeface="Calibri" pitchFamily="34" charset="0"/>
                <a:cs typeface="Avenir LT Std 35 Light"/>
              </a:rPr>
              <a:t>Blu</a:t>
            </a:r>
            <a:r>
              <a:rPr lang="en-GB" sz="1000" dirty="0" smtClean="0">
                <a:latin typeface="Calibri" pitchFamily="34" charset="0"/>
                <a:cs typeface="Avenir LT Std 35 Light"/>
              </a:rPr>
              <a:t> Ray. </a:t>
            </a:r>
          </a:p>
          <a:p>
            <a:pPr lvl="0">
              <a:defRPr/>
            </a:pPr>
            <a:endParaRPr lang="en-GB" sz="1000" dirty="0" smtClean="0">
              <a:latin typeface="Calibri" pitchFamily="34" charset="0"/>
              <a:cs typeface="Avenir LT Std 35 Light"/>
            </a:endParaRPr>
          </a:p>
          <a:p>
            <a:pPr lvl="0">
              <a:defRPr/>
            </a:pPr>
            <a:r>
              <a:rPr lang="en-GB" sz="1000" dirty="0" smtClean="0">
                <a:latin typeface="Calibri" pitchFamily="34" charset="0"/>
                <a:cs typeface="Avenir LT Std 35 Light"/>
              </a:rPr>
              <a:t>Working </a:t>
            </a:r>
            <a:r>
              <a:rPr lang="en-GB" sz="1000" dirty="0" smtClean="0">
                <a:latin typeface="Calibri" pitchFamily="34" charset="0"/>
                <a:cs typeface="Avenir LT Std 35 Light"/>
              </a:rPr>
              <a:t>closely with Vizeum, iProspect made a bold recommendation to use “Search: Apes Will Rise” in place of a URL.</a:t>
            </a:r>
            <a:endParaRPr lang="en-US" sz="1000" dirty="0" smtClean="0">
              <a:latin typeface="Calibri" pitchFamily="34" charset="0"/>
              <a:cs typeface="Avenir LT Std 35 Light"/>
            </a:endParaRPr>
          </a:p>
        </p:txBody>
      </p:sp>
      <p:sp>
        <p:nvSpPr>
          <p:cNvPr id="13" name="Rounded Rectangle 12"/>
          <p:cNvSpPr/>
          <p:nvPr/>
        </p:nvSpPr>
        <p:spPr>
          <a:xfrm>
            <a:off x="512634" y="4134805"/>
            <a:ext cx="436879" cy="436879"/>
          </a:xfrm>
          <a:prstGeom prst="roundRect">
            <a:avLst/>
          </a:prstGeom>
          <a:solidFill>
            <a:schemeClr val="bg1"/>
          </a:solidFill>
          <a:ln>
            <a:noFill/>
          </a:ln>
          <a:effectLst>
            <a:outerShdw blurRad="76200" dir="5400000" rotWithShape="0">
              <a:srgbClr val="000000">
                <a:alpha val="5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39553" y="4221088"/>
            <a:ext cx="2664296" cy="1677382"/>
          </a:xfrm>
          <a:prstGeom prst="rect">
            <a:avLst/>
          </a:prstGeom>
          <a:noFill/>
        </p:spPr>
        <p:txBody>
          <a:bodyPr wrap="square" rtlCol="0">
            <a:spAutoFit/>
          </a:bodyPr>
          <a:lstStyle/>
          <a:p>
            <a:pPr algn="ctr">
              <a:defRPr/>
            </a:pPr>
            <a:r>
              <a:rPr lang="en-US" sz="1400" cap="all" spc="-150" dirty="0" smtClean="0">
                <a:solidFill>
                  <a:srgbClr val="92D050"/>
                </a:solidFill>
                <a:latin typeface="Avenir LT Std 95 Black"/>
                <a:cs typeface="Avenir LT Std 95 Black"/>
              </a:rPr>
              <a:t>Objectives</a:t>
            </a:r>
            <a:r>
              <a:rPr lang="en-US" sz="1400" cap="all" spc="-150" dirty="0" smtClean="0">
                <a:solidFill>
                  <a:srgbClr val="92D050"/>
                </a:solidFill>
                <a:latin typeface="Avenir LT Std 95 Black"/>
                <a:cs typeface="Avenir LT Std 95 Black"/>
              </a:rPr>
              <a:t>:</a:t>
            </a:r>
          </a:p>
          <a:p>
            <a:endParaRPr lang="en-US" sz="900" dirty="0" smtClean="0">
              <a:latin typeface="Avenir LT Std 35 Light"/>
              <a:cs typeface="Avenir LT Std 35 Light"/>
            </a:endParaRPr>
          </a:p>
          <a:p>
            <a:pPr>
              <a:defRPr/>
            </a:pPr>
            <a:r>
              <a:rPr lang="en-GB" sz="1000" dirty="0" smtClean="0">
                <a:latin typeface="Calibri" pitchFamily="34" charset="0"/>
                <a:cs typeface="Avenir LT Std 35 Light"/>
              </a:rPr>
              <a:t>The aim - to </a:t>
            </a:r>
            <a:r>
              <a:rPr lang="en-GB" sz="1000" dirty="0" smtClean="0">
                <a:latin typeface="Calibri" pitchFamily="34" charset="0"/>
                <a:cs typeface="Avenir LT Std 35 Light"/>
              </a:rPr>
              <a:t>drive awareness, consideration and ultimately sales of the ROTPOTA DVD &amp; </a:t>
            </a:r>
            <a:r>
              <a:rPr lang="en-GB" sz="1000" dirty="0" err="1" smtClean="0">
                <a:latin typeface="Calibri" pitchFamily="34" charset="0"/>
                <a:cs typeface="Avenir LT Std 35 Light"/>
              </a:rPr>
              <a:t>Blu</a:t>
            </a:r>
            <a:r>
              <a:rPr lang="en-GB" sz="1000" dirty="0" smtClean="0">
                <a:latin typeface="Calibri" pitchFamily="34" charset="0"/>
                <a:cs typeface="Avenir LT Std 35 Light"/>
              </a:rPr>
              <a:t> Ray. </a:t>
            </a:r>
            <a:endParaRPr lang="en-GB" sz="1000" dirty="0" smtClean="0">
              <a:latin typeface="Calibri" pitchFamily="34" charset="0"/>
              <a:cs typeface="Avenir LT Std 35 Light"/>
            </a:endParaRPr>
          </a:p>
          <a:p>
            <a:pPr>
              <a:defRPr/>
            </a:pPr>
            <a:endParaRPr lang="en-GB" sz="1000" dirty="0" smtClean="0">
              <a:latin typeface="Calibri" pitchFamily="34" charset="0"/>
              <a:cs typeface="Avenir LT Std 35 Light"/>
            </a:endParaRPr>
          </a:p>
          <a:p>
            <a:pPr>
              <a:defRPr/>
            </a:pPr>
            <a:r>
              <a:rPr lang="en-GB" sz="1000" dirty="0" smtClean="0">
                <a:latin typeface="Calibri" pitchFamily="34" charset="0"/>
                <a:cs typeface="Avenir LT Std 35 Light"/>
              </a:rPr>
              <a:t>In </a:t>
            </a:r>
            <a:r>
              <a:rPr lang="en-GB" sz="1000" dirty="0" smtClean="0">
                <a:latin typeface="Calibri" pitchFamily="34" charset="0"/>
                <a:cs typeface="Avenir LT Std 35 Light"/>
              </a:rPr>
              <a:t>doing so we encouraged users to search for a key term “apes will rise” to measure the effect of TV on search as well as maintaining sustained search interest after the big push of a movie title was over.</a:t>
            </a:r>
          </a:p>
        </p:txBody>
      </p:sp>
      <p:sp>
        <p:nvSpPr>
          <p:cNvPr id="18" name="Rectangle 17"/>
          <p:cNvSpPr/>
          <p:nvPr/>
        </p:nvSpPr>
        <p:spPr>
          <a:xfrm>
            <a:off x="459095" y="1049870"/>
            <a:ext cx="8255001" cy="7704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513692" y="1092205"/>
            <a:ext cx="663174" cy="663174"/>
          </a:xfrm>
          <a:prstGeom prst="roundRect">
            <a:avLst/>
          </a:prstGeom>
          <a:solidFill>
            <a:schemeClr val="bg1"/>
          </a:solidFill>
          <a:ln>
            <a:noFill/>
          </a:ln>
          <a:effectLst>
            <a:outerShdw blurRad="76200" dir="5400000" rotWithShape="0">
              <a:srgbClr val="000000">
                <a:alpha val="5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20" name="TextBox 19"/>
          <p:cNvSpPr txBox="1"/>
          <p:nvPr/>
        </p:nvSpPr>
        <p:spPr>
          <a:xfrm>
            <a:off x="1380070" y="1206016"/>
            <a:ext cx="4471737" cy="400110"/>
          </a:xfrm>
          <a:prstGeom prst="rect">
            <a:avLst/>
          </a:prstGeom>
          <a:noFill/>
        </p:spPr>
        <p:txBody>
          <a:bodyPr wrap="none" rtlCol="0">
            <a:spAutoFit/>
          </a:bodyPr>
          <a:lstStyle/>
          <a:p>
            <a:r>
              <a:rPr lang="en-US" sz="2000" cap="all" spc="-150" dirty="0" smtClean="0">
                <a:solidFill>
                  <a:schemeClr val="bg1"/>
                </a:solidFill>
                <a:latin typeface="Avenir LT Std 95 Black"/>
                <a:cs typeface="Avenir LT Std 95 Black"/>
              </a:rPr>
              <a:t>DRIVING PURCHASE INTENT: ROTPOTA</a:t>
            </a:r>
            <a:endParaRPr lang="en-US" sz="2000" cap="all" spc="-150" dirty="0">
              <a:solidFill>
                <a:schemeClr val="bg1"/>
              </a:solidFill>
              <a:latin typeface="Avenir LT Std 95 Black"/>
              <a:cs typeface="Avenir LT Std 95 Black"/>
            </a:endParaRPr>
          </a:p>
        </p:txBody>
      </p:sp>
      <p:pic>
        <p:nvPicPr>
          <p:cNvPr id="25" name="Picture 2"/>
          <p:cNvPicPr>
            <a:picLocks noChangeAspect="1" noChangeArrowheads="1"/>
          </p:cNvPicPr>
          <p:nvPr/>
        </p:nvPicPr>
        <p:blipFill>
          <a:blip r:embed="rId3"/>
          <a:srcRect r="90146"/>
          <a:stretch>
            <a:fillRect/>
          </a:stretch>
        </p:blipFill>
        <p:spPr bwMode="auto">
          <a:xfrm>
            <a:off x="546469" y="1150761"/>
            <a:ext cx="597620" cy="546063"/>
          </a:xfrm>
          <a:prstGeom prst="rect">
            <a:avLst/>
          </a:prstGeom>
          <a:noFill/>
          <a:ln w="9525">
            <a:noFill/>
            <a:miter lim="800000"/>
            <a:headEnd/>
            <a:tailEnd/>
          </a:ln>
          <a:effectLst/>
        </p:spPr>
      </p:pic>
      <p:pic>
        <p:nvPicPr>
          <p:cNvPr id="29" name="Picture 96" descr="Screen shot 2012-07-17 at 10.31.15.png"/>
          <p:cNvPicPr>
            <a:picLocks noChangeAspect="1"/>
          </p:cNvPicPr>
          <p:nvPr/>
        </p:nvPicPr>
        <p:blipFill>
          <a:blip r:embed="rId4"/>
          <a:srcRect/>
          <a:stretch>
            <a:fillRect/>
          </a:stretch>
        </p:blipFill>
        <p:spPr bwMode="auto">
          <a:xfrm>
            <a:off x="551053" y="4164416"/>
            <a:ext cx="360040" cy="377657"/>
          </a:xfrm>
          <a:prstGeom prst="rect">
            <a:avLst/>
          </a:prstGeom>
          <a:noFill/>
          <a:ln w="9525">
            <a:noFill/>
            <a:miter lim="800000"/>
            <a:headEnd/>
            <a:tailEnd/>
          </a:ln>
        </p:spPr>
      </p:pic>
      <p:pic>
        <p:nvPicPr>
          <p:cNvPr id="10242" name="Picture 2" descr="http://images.wikia.com/logopedia/images/0/03/20th_century_fox-logo.jpg"/>
          <p:cNvPicPr>
            <a:picLocks noChangeAspect="1" noChangeArrowheads="1"/>
          </p:cNvPicPr>
          <p:nvPr/>
        </p:nvPicPr>
        <p:blipFill>
          <a:blip r:embed="rId5"/>
          <a:srcRect l="10893" t="10893" r="15033" b="15033"/>
          <a:stretch>
            <a:fillRect/>
          </a:stretch>
        </p:blipFill>
        <p:spPr bwMode="auto">
          <a:xfrm>
            <a:off x="7435302" y="980728"/>
            <a:ext cx="1079083" cy="936104"/>
          </a:xfrm>
          <a:prstGeom prst="rect">
            <a:avLst/>
          </a:prstGeom>
          <a:noFill/>
        </p:spPr>
      </p:pic>
      <p:pic>
        <p:nvPicPr>
          <p:cNvPr id="10243" name="Picture 3"/>
          <p:cNvPicPr>
            <a:picLocks noChangeAspect="1" noChangeArrowheads="1"/>
          </p:cNvPicPr>
          <p:nvPr/>
        </p:nvPicPr>
        <p:blipFill>
          <a:blip r:embed="rId6"/>
          <a:srcRect/>
          <a:stretch>
            <a:fillRect/>
          </a:stretch>
        </p:blipFill>
        <p:spPr bwMode="auto">
          <a:xfrm>
            <a:off x="3419872" y="2852936"/>
            <a:ext cx="5328592" cy="2898153"/>
          </a:xfrm>
          <a:prstGeom prst="rect">
            <a:avLst/>
          </a:prstGeom>
          <a:noFill/>
          <a:ln w="9525">
            <a:noFill/>
            <a:miter lim="800000"/>
            <a:headEnd/>
            <a:tailEnd/>
          </a:ln>
        </p:spPr>
      </p:pic>
      <p:grpSp>
        <p:nvGrpSpPr>
          <p:cNvPr id="23" name="Group 22"/>
          <p:cNvGrpSpPr/>
          <p:nvPr/>
        </p:nvGrpSpPr>
        <p:grpSpPr>
          <a:xfrm>
            <a:off x="536046" y="2048716"/>
            <a:ext cx="436879" cy="436879"/>
            <a:chOff x="536046" y="2048716"/>
            <a:chExt cx="436879" cy="436879"/>
          </a:xfrm>
        </p:grpSpPr>
        <p:sp>
          <p:nvSpPr>
            <p:cNvPr id="10" name="Rounded Rectangle 9"/>
            <p:cNvSpPr/>
            <p:nvPr/>
          </p:nvSpPr>
          <p:spPr>
            <a:xfrm>
              <a:off x="536046" y="2048716"/>
              <a:ext cx="436879" cy="436879"/>
            </a:xfrm>
            <a:prstGeom prst="roundRect">
              <a:avLst/>
            </a:prstGeom>
            <a:solidFill>
              <a:schemeClr val="bg1"/>
            </a:solidFill>
            <a:ln>
              <a:noFill/>
            </a:ln>
            <a:effectLst>
              <a:outerShdw blurRad="76200" dir="5400000" rotWithShape="0">
                <a:srgbClr val="000000">
                  <a:alpha val="5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Screen shot 2012-07-02 at 15.15.58.png"/>
            <p:cNvPicPr>
              <a:picLocks noChangeAspect="1"/>
            </p:cNvPicPr>
            <p:nvPr/>
          </p:nvPicPr>
          <p:blipFill>
            <a:blip r:embed="rId7"/>
            <a:srcRect r="20000" b="15862"/>
            <a:stretch>
              <a:fillRect/>
            </a:stretch>
          </p:blipFill>
          <p:spPr>
            <a:xfrm>
              <a:off x="540000" y="2088000"/>
              <a:ext cx="324000" cy="324000"/>
            </a:xfrm>
            <a:prstGeom prst="rect">
              <a:avLst/>
            </a:prstGeom>
          </p:spPr>
        </p:pic>
      </p:grpSp>
      <p:pic>
        <p:nvPicPr>
          <p:cNvPr id="1026" name="Picture 2"/>
          <p:cNvPicPr>
            <a:picLocks noChangeAspect="1" noChangeArrowheads="1"/>
          </p:cNvPicPr>
          <p:nvPr/>
        </p:nvPicPr>
        <p:blipFill>
          <a:blip r:embed="rId8"/>
          <a:srcRect/>
          <a:stretch>
            <a:fillRect/>
          </a:stretch>
        </p:blipFill>
        <p:spPr bwMode="auto">
          <a:xfrm>
            <a:off x="3484215" y="2132856"/>
            <a:ext cx="5192241" cy="5481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pc="-150" dirty="0" smtClean="0">
                <a:solidFill>
                  <a:schemeClr val="bg1">
                    <a:lumMod val="65000"/>
                  </a:schemeClr>
                </a:solidFill>
                <a:latin typeface="Avenir LT Std 95 Black"/>
                <a:ea typeface="+mn-ea"/>
                <a:cs typeface="Avenir LT Std 95 Black"/>
              </a:rPr>
              <a:t>Strategy</a:t>
            </a:r>
            <a:endParaRPr lang="en-GB" spc="-150" dirty="0">
              <a:solidFill>
                <a:schemeClr val="bg1">
                  <a:lumMod val="65000"/>
                </a:schemeClr>
              </a:solidFill>
              <a:latin typeface="Avenir LT Std 95 Black"/>
              <a:ea typeface="+mn-ea"/>
              <a:cs typeface="Avenir LT Std 95 Black"/>
            </a:endParaRPr>
          </a:p>
        </p:txBody>
      </p:sp>
      <p:sp>
        <p:nvSpPr>
          <p:cNvPr id="4" name="Footer Placeholder 3"/>
          <p:cNvSpPr>
            <a:spLocks noGrp="1"/>
          </p:cNvSpPr>
          <p:nvPr>
            <p:ph type="ftr" sz="quarter" idx="11"/>
          </p:nvPr>
        </p:nvSpPr>
        <p:spPr/>
        <p:txBody>
          <a:bodyPr/>
          <a:lstStyle/>
          <a:p>
            <a:r>
              <a:rPr lang="en-US" smtClean="0">
                <a:solidFill>
                  <a:srgbClr val="455560">
                    <a:tint val="75000"/>
                  </a:srgbClr>
                </a:solidFill>
              </a:rPr>
              <a:t>Copyright © 2011, iProspect, Inc. All rights reserved.</a:t>
            </a:r>
            <a:endParaRPr lang="en-US" dirty="0">
              <a:solidFill>
                <a:srgbClr val="455560">
                  <a:tint val="75000"/>
                </a:srgbClr>
              </a:solidFill>
            </a:endParaRPr>
          </a:p>
        </p:txBody>
      </p:sp>
      <p:sp>
        <p:nvSpPr>
          <p:cNvPr id="6" name="Rectangle 5"/>
          <p:cNvSpPr/>
          <p:nvPr/>
        </p:nvSpPr>
        <p:spPr>
          <a:xfrm>
            <a:off x="459095" y="4002318"/>
            <a:ext cx="2816761" cy="1802946"/>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59095" y="1986094"/>
            <a:ext cx="2816761" cy="1874954"/>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67544" y="2132856"/>
            <a:ext cx="2808312" cy="1677382"/>
          </a:xfrm>
          <a:prstGeom prst="rect">
            <a:avLst/>
          </a:prstGeom>
          <a:noFill/>
        </p:spPr>
        <p:txBody>
          <a:bodyPr wrap="square" rtlCol="0">
            <a:spAutoFit/>
          </a:bodyPr>
          <a:lstStyle/>
          <a:p>
            <a:pPr lvl="0" algn="ctr">
              <a:defRPr/>
            </a:pPr>
            <a:r>
              <a:rPr lang="en-US" sz="1400" cap="all" spc="-150" dirty="0" smtClean="0">
                <a:solidFill>
                  <a:srgbClr val="92D050"/>
                </a:solidFill>
                <a:latin typeface="Avenir LT Std 95 Black"/>
                <a:cs typeface="Avenir LT Std 95 Black"/>
              </a:rPr>
              <a:t>Approach</a:t>
            </a:r>
            <a:r>
              <a:rPr lang="en-US" sz="1400" cap="all" spc="-150" dirty="0" smtClean="0">
                <a:solidFill>
                  <a:srgbClr val="92D050"/>
                </a:solidFill>
                <a:latin typeface="Avenir LT Std 95 Black"/>
                <a:cs typeface="Avenir LT Std 95 Black"/>
              </a:rPr>
              <a:t>:</a:t>
            </a:r>
          </a:p>
          <a:p>
            <a:pPr lvl="0">
              <a:defRPr/>
            </a:pPr>
            <a:endParaRPr lang="en-US" sz="900" dirty="0" smtClean="0">
              <a:latin typeface="Avenir LT Std 35 Light"/>
              <a:cs typeface="Avenir LT Std 35 Light"/>
            </a:endParaRPr>
          </a:p>
          <a:p>
            <a:pPr lvl="0">
              <a:defRPr/>
            </a:pPr>
            <a:r>
              <a:rPr lang="en-GB" sz="1000" dirty="0" smtClean="0">
                <a:latin typeface="Calibri" pitchFamily="34" charset="0"/>
                <a:cs typeface="Avenir LT Std 35 Light"/>
              </a:rPr>
              <a:t>By identifying phases across the campaign lifetime, we were able to control the keyword types we were showing on in order to not only maximise our exposure during key periods, but also minimise showing against aggressive retailers during the Christmas season, instead our activity aimed to support the retailers by driving consideration &amp; awareness.</a:t>
            </a:r>
            <a:endParaRPr lang="en-US" sz="1000" dirty="0" smtClean="0">
              <a:latin typeface="Calibri" pitchFamily="34" charset="0"/>
              <a:cs typeface="Avenir LT Std 35 Light"/>
            </a:endParaRPr>
          </a:p>
        </p:txBody>
      </p:sp>
      <p:sp>
        <p:nvSpPr>
          <p:cNvPr id="10" name="Rounded Rectangle 9"/>
          <p:cNvSpPr/>
          <p:nvPr/>
        </p:nvSpPr>
        <p:spPr>
          <a:xfrm>
            <a:off x="536046" y="2048716"/>
            <a:ext cx="436879" cy="436879"/>
          </a:xfrm>
          <a:prstGeom prst="roundRect">
            <a:avLst/>
          </a:prstGeom>
          <a:solidFill>
            <a:schemeClr val="bg1"/>
          </a:solidFill>
          <a:ln>
            <a:noFill/>
          </a:ln>
          <a:effectLst>
            <a:outerShdw blurRad="76200" dir="5400000" rotWithShape="0">
              <a:srgbClr val="000000">
                <a:alpha val="5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522159" y="4061656"/>
            <a:ext cx="436879" cy="436879"/>
          </a:xfrm>
          <a:prstGeom prst="roundRect">
            <a:avLst/>
          </a:prstGeom>
          <a:solidFill>
            <a:schemeClr val="bg1"/>
          </a:solidFill>
          <a:ln>
            <a:noFill/>
          </a:ln>
          <a:effectLst>
            <a:outerShdw blurRad="76200" dir="5400000" rotWithShape="0">
              <a:srgbClr val="000000">
                <a:alpha val="5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467545" y="4149080"/>
            <a:ext cx="2736304" cy="1523494"/>
          </a:xfrm>
          <a:prstGeom prst="rect">
            <a:avLst/>
          </a:prstGeom>
          <a:noFill/>
        </p:spPr>
        <p:txBody>
          <a:bodyPr wrap="square" rtlCol="0">
            <a:spAutoFit/>
          </a:bodyPr>
          <a:lstStyle/>
          <a:p>
            <a:pPr>
              <a:defRPr/>
            </a:pPr>
            <a:r>
              <a:rPr lang="en-US" sz="1400" dirty="0" smtClean="0">
                <a:solidFill>
                  <a:srgbClr val="8DC63F"/>
                </a:solidFill>
                <a:latin typeface="Rockwell"/>
                <a:cs typeface="Rockwell"/>
              </a:rPr>
              <a:t>           </a:t>
            </a:r>
            <a:r>
              <a:rPr lang="en-US" sz="1400" cap="all" spc="-150" dirty="0" smtClean="0">
                <a:solidFill>
                  <a:srgbClr val="92D050"/>
                </a:solidFill>
                <a:latin typeface="Avenir LT Std 95 Black"/>
                <a:cs typeface="Avenir LT Std 95 Black"/>
              </a:rPr>
              <a:t>The Search Landscape</a:t>
            </a:r>
          </a:p>
          <a:p>
            <a:endParaRPr lang="en-US" sz="900" dirty="0" smtClean="0">
              <a:latin typeface="Avenir LT Std 35 Light"/>
              <a:cs typeface="Avenir LT Std 35 Light"/>
            </a:endParaRPr>
          </a:p>
          <a:p>
            <a:r>
              <a:rPr lang="en-GB" sz="1000" dirty="0" smtClean="0">
                <a:latin typeface="Calibri" pitchFamily="34" charset="0"/>
                <a:cs typeface="Avenir LT Std 35 Light"/>
              </a:rPr>
              <a:t>In order to maximise our exposure, </a:t>
            </a:r>
            <a:r>
              <a:rPr lang="en-GB" sz="1000" dirty="0" err="1" smtClean="0">
                <a:latin typeface="Calibri" pitchFamily="34" charset="0"/>
                <a:cs typeface="Avenir LT Std 35 Light"/>
              </a:rPr>
              <a:t>iP</a:t>
            </a:r>
            <a:r>
              <a:rPr lang="en-GB" sz="1000" dirty="0" smtClean="0">
                <a:latin typeface="Calibri" pitchFamily="34" charset="0"/>
                <a:cs typeface="Avenir LT Std 35 Light"/>
              </a:rPr>
              <a:t> </a:t>
            </a:r>
            <a:r>
              <a:rPr lang="en-GB" sz="1000" dirty="0" smtClean="0">
                <a:latin typeface="Calibri" pitchFamily="34" charset="0"/>
                <a:cs typeface="Avenir LT Std 35 Light"/>
              </a:rPr>
              <a:t>dominated across all 3 device types as well as using Media Ads to deliver fixed, low cost, rich media on the Search Results page; as a result we spread our net wide enough to capture users in any location and at all points of the buying cycle based on </a:t>
            </a:r>
            <a:r>
              <a:rPr lang="en-GB" sz="1000" dirty="0" smtClean="0">
                <a:latin typeface="Calibri" pitchFamily="34" charset="0"/>
                <a:cs typeface="Avenir LT Std 35 Light"/>
              </a:rPr>
              <a:t>keyword selection.</a:t>
            </a:r>
            <a:endParaRPr lang="en-US" sz="1000" dirty="0" smtClean="0">
              <a:latin typeface="Calibri" pitchFamily="34" charset="0"/>
              <a:cs typeface="Avenir LT Std 35 Light"/>
            </a:endParaRPr>
          </a:p>
        </p:txBody>
      </p:sp>
      <p:sp>
        <p:nvSpPr>
          <p:cNvPr id="18" name="Rectangle 17"/>
          <p:cNvSpPr/>
          <p:nvPr/>
        </p:nvSpPr>
        <p:spPr>
          <a:xfrm>
            <a:off x="459095" y="1049870"/>
            <a:ext cx="8255001" cy="7704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513692" y="1092205"/>
            <a:ext cx="663174" cy="663174"/>
          </a:xfrm>
          <a:prstGeom prst="roundRect">
            <a:avLst/>
          </a:prstGeom>
          <a:solidFill>
            <a:schemeClr val="bg1"/>
          </a:solidFill>
          <a:ln>
            <a:noFill/>
          </a:ln>
          <a:effectLst>
            <a:outerShdw blurRad="76200" dir="5400000" rotWithShape="0">
              <a:srgbClr val="000000">
                <a:alpha val="5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20" name="TextBox 19"/>
          <p:cNvSpPr txBox="1"/>
          <p:nvPr/>
        </p:nvSpPr>
        <p:spPr>
          <a:xfrm>
            <a:off x="1380070" y="1206016"/>
            <a:ext cx="3057825" cy="400110"/>
          </a:xfrm>
          <a:prstGeom prst="rect">
            <a:avLst/>
          </a:prstGeom>
          <a:noFill/>
        </p:spPr>
        <p:txBody>
          <a:bodyPr wrap="none" rtlCol="0">
            <a:spAutoFit/>
          </a:bodyPr>
          <a:lstStyle/>
          <a:p>
            <a:r>
              <a:rPr lang="en-US" sz="2000" cap="all" spc="-150" dirty="0" smtClean="0">
                <a:solidFill>
                  <a:schemeClr val="bg1"/>
                </a:solidFill>
                <a:latin typeface="Avenir LT Std 95 Black"/>
                <a:cs typeface="Avenir LT Std 95 Black"/>
              </a:rPr>
              <a:t>ANTICIPATING THE USERS</a:t>
            </a:r>
            <a:endParaRPr lang="en-US" sz="2000" cap="all" spc="-150" dirty="0">
              <a:solidFill>
                <a:schemeClr val="bg1"/>
              </a:solidFill>
              <a:latin typeface="Avenir LT Std 95 Black"/>
              <a:cs typeface="Avenir LT Std 95 Black"/>
            </a:endParaRPr>
          </a:p>
        </p:txBody>
      </p:sp>
      <p:pic>
        <p:nvPicPr>
          <p:cNvPr id="23" name="Picture 22"/>
          <p:cNvPicPr>
            <a:picLocks noChangeAspect="1"/>
          </p:cNvPicPr>
          <p:nvPr/>
        </p:nvPicPr>
        <p:blipFill>
          <a:blip r:embed="rId3" cstate="print"/>
          <a:stretch>
            <a:fillRect/>
          </a:stretch>
        </p:blipFill>
        <p:spPr>
          <a:xfrm>
            <a:off x="549277" y="1162800"/>
            <a:ext cx="566339" cy="503652"/>
          </a:xfrm>
          <a:prstGeom prst="rect">
            <a:avLst/>
          </a:prstGeom>
        </p:spPr>
      </p:pic>
      <p:pic>
        <p:nvPicPr>
          <p:cNvPr id="24" name="Picture 2" descr="http://images.wikia.com/logopedia/images/0/03/20th_century_fox-logo.jpg"/>
          <p:cNvPicPr>
            <a:picLocks noChangeAspect="1" noChangeArrowheads="1"/>
          </p:cNvPicPr>
          <p:nvPr/>
        </p:nvPicPr>
        <p:blipFill>
          <a:blip r:embed="rId4"/>
          <a:srcRect l="10893" t="10893" r="15033" b="15033"/>
          <a:stretch>
            <a:fillRect/>
          </a:stretch>
        </p:blipFill>
        <p:spPr bwMode="auto">
          <a:xfrm>
            <a:off x="7435302" y="980728"/>
            <a:ext cx="1079083" cy="936104"/>
          </a:xfrm>
          <a:prstGeom prst="rect">
            <a:avLst/>
          </a:prstGeom>
          <a:noFill/>
        </p:spPr>
      </p:pic>
      <p:pic>
        <p:nvPicPr>
          <p:cNvPr id="25" name="Picture 24"/>
          <p:cNvPicPr/>
          <p:nvPr/>
        </p:nvPicPr>
        <p:blipFill>
          <a:blip r:embed="rId5" cstate="print"/>
          <a:srcRect/>
          <a:stretch>
            <a:fillRect/>
          </a:stretch>
        </p:blipFill>
        <p:spPr bwMode="auto">
          <a:xfrm>
            <a:off x="3419872" y="2276872"/>
            <a:ext cx="5294696" cy="3168352"/>
          </a:xfrm>
          <a:prstGeom prst="rect">
            <a:avLst/>
          </a:prstGeom>
          <a:noFill/>
          <a:ln w="9525">
            <a:noFill/>
            <a:miter lim="800000"/>
            <a:headEnd/>
            <a:tailEnd/>
          </a:ln>
        </p:spPr>
      </p:pic>
      <p:pic>
        <p:nvPicPr>
          <p:cNvPr id="28" name="Picture 99" descr="Screen shot 2012-07-17 at 10.32.33.png"/>
          <p:cNvPicPr>
            <a:picLocks noChangeAspect="1"/>
          </p:cNvPicPr>
          <p:nvPr/>
        </p:nvPicPr>
        <p:blipFill>
          <a:blip r:embed="rId6"/>
          <a:srcRect b="12113"/>
          <a:stretch>
            <a:fillRect/>
          </a:stretch>
        </p:blipFill>
        <p:spPr bwMode="auto">
          <a:xfrm>
            <a:off x="611560" y="4077072"/>
            <a:ext cx="268797" cy="379715"/>
          </a:xfrm>
          <a:prstGeom prst="rect">
            <a:avLst/>
          </a:prstGeom>
          <a:noFill/>
          <a:ln w="9525">
            <a:noFill/>
            <a:miter lim="800000"/>
            <a:headEnd/>
            <a:tailEnd/>
          </a:ln>
        </p:spPr>
      </p:pic>
      <p:pic>
        <p:nvPicPr>
          <p:cNvPr id="30" name="Picture 91" descr="Screen shot 2012-05-30 at 15.41.48.png"/>
          <p:cNvPicPr>
            <a:picLocks noChangeAspect="1"/>
          </p:cNvPicPr>
          <p:nvPr/>
        </p:nvPicPr>
        <p:blipFill>
          <a:blip r:embed="rId7"/>
          <a:srcRect/>
          <a:stretch>
            <a:fillRect/>
          </a:stretch>
        </p:blipFill>
        <p:spPr bwMode="auto">
          <a:xfrm>
            <a:off x="576000" y="2088000"/>
            <a:ext cx="349414" cy="3600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467544" y="1986094"/>
            <a:ext cx="2560507" cy="1802946"/>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GB" spc="-150" dirty="0" smtClean="0">
                <a:solidFill>
                  <a:schemeClr val="bg1">
                    <a:lumMod val="65000"/>
                  </a:schemeClr>
                </a:solidFill>
                <a:latin typeface="Avenir LT Std 95 Black"/>
                <a:ea typeface="+mn-ea"/>
                <a:cs typeface="Avenir LT Std 95 Black"/>
              </a:rPr>
              <a:t>results</a:t>
            </a:r>
            <a:endParaRPr lang="en-GB" spc="-150" dirty="0">
              <a:solidFill>
                <a:schemeClr val="bg1">
                  <a:lumMod val="65000"/>
                </a:schemeClr>
              </a:solidFill>
              <a:latin typeface="Avenir LT Std 95 Black"/>
              <a:ea typeface="+mn-ea"/>
              <a:cs typeface="Avenir LT Std 95 Black"/>
            </a:endParaRPr>
          </a:p>
        </p:txBody>
      </p:sp>
      <p:sp>
        <p:nvSpPr>
          <p:cNvPr id="4" name="Footer Placeholder 3"/>
          <p:cNvSpPr>
            <a:spLocks noGrp="1"/>
          </p:cNvSpPr>
          <p:nvPr>
            <p:ph type="ftr" sz="quarter" idx="11"/>
          </p:nvPr>
        </p:nvSpPr>
        <p:spPr/>
        <p:txBody>
          <a:bodyPr/>
          <a:lstStyle/>
          <a:p>
            <a:r>
              <a:rPr lang="en-US" smtClean="0">
                <a:solidFill>
                  <a:srgbClr val="455560">
                    <a:tint val="75000"/>
                  </a:srgbClr>
                </a:solidFill>
              </a:rPr>
              <a:t>Copyright © 2011, iProspect, Inc. All rights reserved.</a:t>
            </a:r>
            <a:endParaRPr lang="en-US" dirty="0">
              <a:solidFill>
                <a:srgbClr val="455560">
                  <a:tint val="75000"/>
                </a:srgbClr>
              </a:solidFill>
            </a:endParaRPr>
          </a:p>
        </p:txBody>
      </p:sp>
      <p:sp>
        <p:nvSpPr>
          <p:cNvPr id="18" name="Rectangle 17"/>
          <p:cNvSpPr/>
          <p:nvPr/>
        </p:nvSpPr>
        <p:spPr>
          <a:xfrm>
            <a:off x="459095" y="1049870"/>
            <a:ext cx="8255001" cy="77046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513692" y="1092205"/>
            <a:ext cx="663174" cy="663174"/>
          </a:xfrm>
          <a:prstGeom prst="roundRect">
            <a:avLst/>
          </a:prstGeom>
          <a:solidFill>
            <a:schemeClr val="bg1"/>
          </a:solidFill>
          <a:ln>
            <a:noFill/>
          </a:ln>
          <a:effectLst>
            <a:outerShdw blurRad="76200" dir="5400000" rotWithShape="0">
              <a:srgbClr val="000000">
                <a:alpha val="5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2"/>
              </a:solidFill>
            </a:endParaRPr>
          </a:p>
        </p:txBody>
      </p:sp>
      <p:sp>
        <p:nvSpPr>
          <p:cNvPr id="20" name="TextBox 19"/>
          <p:cNvSpPr txBox="1"/>
          <p:nvPr/>
        </p:nvSpPr>
        <p:spPr>
          <a:xfrm>
            <a:off x="1380070" y="1206016"/>
            <a:ext cx="3640933" cy="400110"/>
          </a:xfrm>
          <a:prstGeom prst="rect">
            <a:avLst/>
          </a:prstGeom>
          <a:noFill/>
        </p:spPr>
        <p:txBody>
          <a:bodyPr wrap="none" rtlCol="0">
            <a:spAutoFit/>
          </a:bodyPr>
          <a:lstStyle/>
          <a:p>
            <a:r>
              <a:rPr lang="en-US" sz="2000" cap="all" spc="-150" dirty="0" smtClean="0">
                <a:solidFill>
                  <a:schemeClr val="bg1"/>
                </a:solidFill>
                <a:latin typeface="Avenir LT Std 95 Black"/>
                <a:cs typeface="Avenir LT Std 95 Black"/>
              </a:rPr>
              <a:t>SUSTAINED SEARCH INTEREST</a:t>
            </a:r>
            <a:endParaRPr lang="en-US" sz="2000" cap="all" spc="-150" dirty="0">
              <a:solidFill>
                <a:schemeClr val="bg1"/>
              </a:solidFill>
              <a:latin typeface="Avenir LT Std 95 Black"/>
              <a:cs typeface="Avenir LT Std 95 Black"/>
            </a:endParaRPr>
          </a:p>
        </p:txBody>
      </p:sp>
      <p:grpSp>
        <p:nvGrpSpPr>
          <p:cNvPr id="28" name="Group 27"/>
          <p:cNvGrpSpPr/>
          <p:nvPr/>
        </p:nvGrpSpPr>
        <p:grpSpPr>
          <a:xfrm>
            <a:off x="3235627" y="1986094"/>
            <a:ext cx="2560509" cy="1802946"/>
            <a:chOff x="459095" y="3881107"/>
            <a:chExt cx="2560509" cy="1802946"/>
          </a:xfrm>
        </p:grpSpPr>
        <p:sp>
          <p:nvSpPr>
            <p:cNvPr id="6" name="Rectangle 5"/>
            <p:cNvSpPr/>
            <p:nvPr/>
          </p:nvSpPr>
          <p:spPr>
            <a:xfrm>
              <a:off x="459095" y="3881107"/>
              <a:ext cx="2560507" cy="1802946"/>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522159" y="3940445"/>
              <a:ext cx="436879" cy="436879"/>
            </a:xfrm>
            <a:prstGeom prst="roundRect">
              <a:avLst/>
            </a:prstGeom>
            <a:solidFill>
              <a:schemeClr val="bg1"/>
            </a:solidFill>
            <a:ln>
              <a:noFill/>
            </a:ln>
            <a:effectLst>
              <a:outerShdw blurRad="76200" dir="5400000" rotWithShape="0">
                <a:srgbClr val="000000">
                  <a:alpha val="5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499324" y="4027869"/>
              <a:ext cx="2520280" cy="1523494"/>
            </a:xfrm>
            <a:prstGeom prst="rect">
              <a:avLst/>
            </a:prstGeom>
            <a:noFill/>
          </p:spPr>
          <p:txBody>
            <a:bodyPr wrap="square" rtlCol="0">
              <a:spAutoFit/>
            </a:bodyPr>
            <a:lstStyle/>
            <a:p>
              <a:pPr>
                <a:defRPr/>
              </a:pPr>
              <a:r>
                <a:rPr lang="en-US" sz="1400" dirty="0" smtClean="0">
                  <a:solidFill>
                    <a:srgbClr val="8DC63F"/>
                  </a:solidFill>
                  <a:latin typeface="Rockwell"/>
                  <a:cs typeface="Rockwell"/>
                </a:rPr>
                <a:t>           </a:t>
              </a:r>
              <a:r>
                <a:rPr lang="en-US" sz="1400" cap="all" spc="-150" dirty="0" smtClean="0">
                  <a:solidFill>
                    <a:srgbClr val="92D050"/>
                  </a:solidFill>
                  <a:latin typeface="Avenir LT Std 95 Black"/>
                  <a:cs typeface="Avenir LT Std 95 Black"/>
                </a:rPr>
                <a:t>Sustained Interest</a:t>
              </a:r>
              <a:r>
                <a:rPr lang="en-US" sz="1400" dirty="0" smtClean="0">
                  <a:solidFill>
                    <a:srgbClr val="8DC63F"/>
                  </a:solidFill>
                  <a:latin typeface="Rockwell"/>
                  <a:cs typeface="Rockwell"/>
                </a:rPr>
                <a:t>:</a:t>
              </a:r>
            </a:p>
            <a:p>
              <a:endParaRPr lang="en-US" sz="900" dirty="0" smtClean="0">
                <a:latin typeface="Avenir LT Std 35 Light"/>
                <a:cs typeface="Avenir LT Std 35 Light"/>
              </a:endParaRPr>
            </a:p>
            <a:p>
              <a:pPr algn="ctr"/>
              <a:r>
                <a:rPr lang="en-GB" sz="1000" dirty="0" smtClean="0">
                  <a:latin typeface="Calibri" pitchFamily="34" charset="0"/>
                  <a:cs typeface="Avenir LT Std 35 Light"/>
                </a:rPr>
                <a:t>Our decision to maintain prolonged PPC activity allowed us to show that even after offline and other above the line media finish, PPC can continue to run and capture search </a:t>
              </a:r>
              <a:r>
                <a:rPr lang="en-GB" sz="1000" dirty="0" smtClean="0">
                  <a:latin typeface="Calibri" pitchFamily="34" charset="0"/>
                  <a:cs typeface="Avenir LT Std 35 Light"/>
                </a:rPr>
                <a:t>demand.</a:t>
              </a:r>
            </a:p>
            <a:p>
              <a:pPr algn="ctr"/>
              <a:endParaRPr lang="en-GB" sz="1000" dirty="0" smtClean="0">
                <a:latin typeface="Calibri" pitchFamily="34" charset="0"/>
                <a:cs typeface="Avenir LT Std 35 Light"/>
              </a:endParaRPr>
            </a:p>
            <a:p>
              <a:pPr algn="ctr"/>
              <a:r>
                <a:rPr lang="en-GB" sz="1000" dirty="0" smtClean="0">
                  <a:latin typeface="Calibri" pitchFamily="34" charset="0"/>
                  <a:cs typeface="Avenir LT Std 35 Light"/>
                </a:rPr>
                <a:t>Changing the thought process of the client.</a:t>
              </a:r>
              <a:endParaRPr lang="en-US" sz="1000" dirty="0" smtClean="0">
                <a:latin typeface="Calibri" pitchFamily="34" charset="0"/>
                <a:cs typeface="Avenir LT Std 35 Light"/>
              </a:endParaRPr>
            </a:p>
          </p:txBody>
        </p:sp>
      </p:grpSp>
      <p:pic>
        <p:nvPicPr>
          <p:cNvPr id="21" name="Picture 2"/>
          <p:cNvPicPr>
            <a:picLocks noChangeAspect="1" noChangeArrowheads="1"/>
          </p:cNvPicPr>
          <p:nvPr/>
        </p:nvPicPr>
        <p:blipFill>
          <a:blip r:embed="rId3"/>
          <a:srcRect l="60764" r="29794"/>
          <a:stretch>
            <a:fillRect/>
          </a:stretch>
        </p:blipFill>
        <p:spPr bwMode="auto">
          <a:xfrm>
            <a:off x="543236" y="1135760"/>
            <a:ext cx="604086" cy="576064"/>
          </a:xfrm>
          <a:prstGeom prst="rect">
            <a:avLst/>
          </a:prstGeom>
          <a:noFill/>
          <a:ln w="9525">
            <a:noFill/>
            <a:miter lim="800000"/>
            <a:headEnd/>
            <a:tailEnd/>
          </a:ln>
          <a:effectLst/>
        </p:spPr>
      </p:pic>
      <p:pic>
        <p:nvPicPr>
          <p:cNvPr id="23" name="Picture 2" descr="http://images.wikia.com/logopedia/images/0/03/20th_century_fox-logo.jpg"/>
          <p:cNvPicPr>
            <a:picLocks noChangeAspect="1" noChangeArrowheads="1"/>
          </p:cNvPicPr>
          <p:nvPr/>
        </p:nvPicPr>
        <p:blipFill>
          <a:blip r:embed="rId4"/>
          <a:srcRect l="10893" t="10893" r="15033" b="15033"/>
          <a:stretch>
            <a:fillRect/>
          </a:stretch>
        </p:blipFill>
        <p:spPr bwMode="auto">
          <a:xfrm>
            <a:off x="7435302" y="980728"/>
            <a:ext cx="1079083" cy="936104"/>
          </a:xfrm>
          <a:prstGeom prst="rect">
            <a:avLst/>
          </a:prstGeom>
          <a:noFill/>
        </p:spPr>
      </p:pic>
      <p:pic>
        <p:nvPicPr>
          <p:cNvPr id="24" name="Picture 23"/>
          <p:cNvPicPr/>
          <p:nvPr/>
        </p:nvPicPr>
        <p:blipFill>
          <a:blip r:embed="rId5" cstate="print"/>
          <a:srcRect/>
          <a:stretch>
            <a:fillRect/>
          </a:stretch>
        </p:blipFill>
        <p:spPr bwMode="auto">
          <a:xfrm>
            <a:off x="467544" y="3933056"/>
            <a:ext cx="4104456" cy="2088896"/>
          </a:xfrm>
          <a:prstGeom prst="rect">
            <a:avLst/>
          </a:prstGeom>
          <a:noFill/>
          <a:ln w="9525">
            <a:noFill/>
            <a:miter lim="800000"/>
            <a:headEnd/>
            <a:tailEnd/>
          </a:ln>
        </p:spPr>
      </p:pic>
      <p:pic>
        <p:nvPicPr>
          <p:cNvPr id="25" name="Picture 24"/>
          <p:cNvPicPr/>
          <p:nvPr/>
        </p:nvPicPr>
        <p:blipFill>
          <a:blip r:embed="rId6" cstate="print"/>
          <a:srcRect/>
          <a:stretch>
            <a:fillRect/>
          </a:stretch>
        </p:blipFill>
        <p:spPr bwMode="auto">
          <a:xfrm>
            <a:off x="4788024" y="3861048"/>
            <a:ext cx="3710865" cy="2232248"/>
          </a:xfrm>
          <a:prstGeom prst="rect">
            <a:avLst/>
          </a:prstGeom>
          <a:noFill/>
          <a:ln w="9525">
            <a:noFill/>
            <a:miter lim="800000"/>
            <a:headEnd/>
            <a:tailEnd/>
          </a:ln>
        </p:spPr>
      </p:pic>
      <p:grpSp>
        <p:nvGrpSpPr>
          <p:cNvPr id="35" name="Group 34"/>
          <p:cNvGrpSpPr/>
          <p:nvPr/>
        </p:nvGrpSpPr>
        <p:grpSpPr>
          <a:xfrm>
            <a:off x="5940152" y="1916832"/>
            <a:ext cx="2736305" cy="1908215"/>
            <a:chOff x="459095" y="3811845"/>
            <a:chExt cx="2736305" cy="1908215"/>
          </a:xfrm>
        </p:grpSpPr>
        <p:sp>
          <p:nvSpPr>
            <p:cNvPr id="36" name="Rectangle 35"/>
            <p:cNvSpPr/>
            <p:nvPr/>
          </p:nvSpPr>
          <p:spPr>
            <a:xfrm>
              <a:off x="459095" y="3881107"/>
              <a:ext cx="2736304" cy="1802946"/>
            </a:xfrm>
            <a:prstGeom prst="rect">
              <a:avLst/>
            </a:prstGeom>
            <a:solidFill>
              <a:schemeClr val="tx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a:off x="522159" y="3940445"/>
              <a:ext cx="436879" cy="436879"/>
            </a:xfrm>
            <a:prstGeom prst="roundRect">
              <a:avLst/>
            </a:prstGeom>
            <a:solidFill>
              <a:schemeClr val="bg1"/>
            </a:solidFill>
            <a:ln>
              <a:noFill/>
            </a:ln>
            <a:effectLst>
              <a:outerShdw blurRad="76200" dir="5400000" rotWithShape="0">
                <a:srgbClr val="000000">
                  <a:alpha val="5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459096" y="3811845"/>
              <a:ext cx="2736304" cy="1908215"/>
            </a:xfrm>
            <a:prstGeom prst="rect">
              <a:avLst/>
            </a:prstGeom>
            <a:noFill/>
          </p:spPr>
          <p:txBody>
            <a:bodyPr wrap="square" rtlCol="0">
              <a:spAutoFit/>
            </a:bodyPr>
            <a:lstStyle/>
            <a:p>
              <a:pPr>
                <a:defRPr/>
              </a:pPr>
              <a:r>
                <a:rPr lang="en-US" sz="1400" dirty="0" smtClean="0">
                  <a:solidFill>
                    <a:srgbClr val="8DC63F"/>
                  </a:solidFill>
                  <a:latin typeface="Rockwell"/>
                  <a:cs typeface="Rockwell"/>
                </a:rPr>
                <a:t>              </a:t>
              </a:r>
            </a:p>
            <a:p>
              <a:pPr algn="ctr">
                <a:defRPr/>
              </a:pPr>
              <a:r>
                <a:rPr lang="en-US" sz="1400" cap="all" spc="-150" dirty="0" smtClean="0">
                  <a:solidFill>
                    <a:srgbClr val="92D050"/>
                  </a:solidFill>
                  <a:latin typeface="Avenir LT Std 95 Black"/>
                  <a:cs typeface="Avenir LT Std 95 Black"/>
                </a:rPr>
                <a:t>The Achievements</a:t>
              </a:r>
              <a:r>
                <a:rPr lang="en-US" sz="1400" dirty="0" smtClean="0">
                  <a:solidFill>
                    <a:srgbClr val="8DC63F"/>
                  </a:solidFill>
                  <a:latin typeface="Rockwell"/>
                  <a:cs typeface="Avenir LT Std 95 Black"/>
                </a:rPr>
                <a:t>:</a:t>
              </a:r>
              <a:endParaRPr lang="en-US" sz="1400" dirty="0" smtClean="0">
                <a:solidFill>
                  <a:srgbClr val="8DC63F"/>
                </a:solidFill>
                <a:latin typeface="Rockwell"/>
                <a:cs typeface="Rockwell"/>
              </a:endParaRPr>
            </a:p>
            <a:p>
              <a:pPr algn="ctr"/>
              <a:endParaRPr lang="en-US" sz="1000" dirty="0" smtClean="0">
                <a:latin typeface="Calibri" pitchFamily="34" charset="0"/>
                <a:cs typeface="Avenir LT Std 35 Light"/>
              </a:endParaRPr>
            </a:p>
            <a:p>
              <a:pPr algn="ctr"/>
              <a:r>
                <a:rPr lang="en-US" sz="1000" dirty="0" smtClean="0">
                  <a:latin typeface="Calibri" pitchFamily="34" charset="0"/>
                  <a:cs typeface="Avenir LT Std 35 Light"/>
                </a:rPr>
                <a:t>The initial objective to drive consideration to purchase was quickly surpassed. </a:t>
              </a:r>
              <a:endParaRPr lang="en-US" sz="1000" dirty="0" smtClean="0">
                <a:latin typeface="Calibri" pitchFamily="34" charset="0"/>
                <a:cs typeface="Avenir LT Std 35 Light"/>
              </a:endParaRPr>
            </a:p>
            <a:p>
              <a:pPr algn="ctr"/>
              <a:endParaRPr lang="en-US" sz="1000" dirty="0" smtClean="0">
                <a:latin typeface="Calibri" pitchFamily="34" charset="0"/>
                <a:cs typeface="Avenir LT Std 35 Light"/>
              </a:endParaRPr>
            </a:p>
            <a:p>
              <a:pPr algn="ctr"/>
              <a:r>
                <a:rPr lang="en-US" sz="1000" dirty="0" smtClean="0">
                  <a:latin typeface="Calibri" pitchFamily="34" charset="0"/>
                  <a:cs typeface="Avenir LT Std 35 Light"/>
                </a:rPr>
                <a:t>DVD </a:t>
              </a:r>
              <a:r>
                <a:rPr lang="en-US" sz="1000" dirty="0" smtClean="0">
                  <a:latin typeface="Calibri" pitchFamily="34" charset="0"/>
                  <a:cs typeface="Avenir LT Std 35 Light"/>
                </a:rPr>
                <a:t>&amp; </a:t>
              </a:r>
              <a:r>
                <a:rPr lang="en-US" sz="1000" dirty="0" err="1" smtClean="0">
                  <a:latin typeface="Calibri" pitchFamily="34" charset="0"/>
                  <a:cs typeface="Avenir LT Std 35 Light"/>
                </a:rPr>
                <a:t>Blu</a:t>
              </a:r>
              <a:r>
                <a:rPr lang="en-US" sz="1000" dirty="0" smtClean="0">
                  <a:latin typeface="Calibri" pitchFamily="34" charset="0"/>
                  <a:cs typeface="Avenir LT Std 35 Light"/>
                </a:rPr>
                <a:t> Ray sales set the highest ever average week 1 conversion rate for any Fox </a:t>
              </a:r>
              <a:r>
                <a:rPr lang="en-US" sz="1000" dirty="0" err="1" smtClean="0">
                  <a:latin typeface="Calibri" pitchFamily="34" charset="0"/>
                  <a:cs typeface="Avenir LT Std 35 Light"/>
                </a:rPr>
                <a:t>Sci</a:t>
              </a:r>
              <a:r>
                <a:rPr lang="en-US" sz="1000" dirty="0" smtClean="0">
                  <a:latin typeface="Calibri" pitchFamily="34" charset="0"/>
                  <a:cs typeface="Avenir LT Std 35 Light"/>
                </a:rPr>
                <a:t> </a:t>
              </a:r>
              <a:r>
                <a:rPr lang="en-US" sz="1000" dirty="0" err="1" smtClean="0">
                  <a:latin typeface="Calibri" pitchFamily="34" charset="0"/>
                  <a:cs typeface="Avenir LT Std 35 Light"/>
                </a:rPr>
                <a:t>Fi</a:t>
              </a:r>
              <a:r>
                <a:rPr lang="en-US" sz="1000" dirty="0" smtClean="0">
                  <a:latin typeface="Calibri" pitchFamily="34" charset="0"/>
                  <a:cs typeface="Avenir LT Std 35 Light"/>
                </a:rPr>
                <a:t> release</a:t>
              </a:r>
              <a:r>
                <a:rPr lang="en-US" sz="1000" dirty="0" smtClean="0">
                  <a:latin typeface="Calibri" pitchFamily="34" charset="0"/>
                  <a:cs typeface="Avenir LT Std 35 Light"/>
                </a:rPr>
                <a:t>.</a:t>
              </a:r>
            </a:p>
            <a:p>
              <a:pPr algn="ctr"/>
              <a:endParaRPr lang="en-US" sz="1000" dirty="0" smtClean="0">
                <a:latin typeface="Calibri" pitchFamily="34" charset="0"/>
                <a:cs typeface="Avenir LT Std 35 Light"/>
              </a:endParaRPr>
            </a:p>
            <a:p>
              <a:pPr algn="ctr"/>
              <a:r>
                <a:rPr lang="en-US" sz="1000" dirty="0" smtClean="0">
                  <a:latin typeface="Calibri" pitchFamily="34" charset="0"/>
                  <a:cs typeface="Avenir LT Std 35 Light"/>
                </a:rPr>
                <a:t>Achieved </a:t>
              </a:r>
              <a:r>
                <a:rPr lang="en-US" sz="1000" dirty="0" smtClean="0">
                  <a:latin typeface="Calibri" pitchFamily="34" charset="0"/>
                  <a:cs typeface="Avenir LT Std 35 Light"/>
                </a:rPr>
                <a:t>a CPC of just £1.12 against a benchmark CPC of £3.75</a:t>
              </a:r>
            </a:p>
          </p:txBody>
        </p:sp>
        <p:pic>
          <p:nvPicPr>
            <p:cNvPr id="39" name="Picture 96" descr="Screen shot 2012-07-17 at 10.31.15.png"/>
            <p:cNvPicPr>
              <a:picLocks noChangeAspect="1"/>
            </p:cNvPicPr>
            <p:nvPr/>
          </p:nvPicPr>
          <p:blipFill>
            <a:blip r:embed="rId7"/>
            <a:srcRect/>
            <a:stretch>
              <a:fillRect/>
            </a:stretch>
          </p:blipFill>
          <p:spPr bwMode="auto">
            <a:xfrm>
              <a:off x="560578" y="3970056"/>
              <a:ext cx="360040" cy="377657"/>
            </a:xfrm>
            <a:prstGeom prst="rect">
              <a:avLst/>
            </a:prstGeom>
            <a:noFill/>
            <a:ln w="9525">
              <a:noFill/>
              <a:miter lim="800000"/>
              <a:headEnd/>
              <a:tailEnd/>
            </a:ln>
          </p:spPr>
        </p:pic>
      </p:grpSp>
      <p:sp>
        <p:nvSpPr>
          <p:cNvPr id="42" name="Rounded Rectangle 41"/>
          <p:cNvSpPr/>
          <p:nvPr/>
        </p:nvSpPr>
        <p:spPr>
          <a:xfrm>
            <a:off x="539552" y="2045432"/>
            <a:ext cx="436879" cy="436879"/>
          </a:xfrm>
          <a:prstGeom prst="roundRect">
            <a:avLst/>
          </a:prstGeom>
          <a:solidFill>
            <a:schemeClr val="bg1"/>
          </a:solidFill>
          <a:ln>
            <a:noFill/>
          </a:ln>
          <a:effectLst>
            <a:outerShdw blurRad="76200" dir="5400000" rotWithShape="0">
              <a:srgbClr val="000000">
                <a:alpha val="54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507773" y="2132856"/>
            <a:ext cx="2520280" cy="1384995"/>
          </a:xfrm>
          <a:prstGeom prst="rect">
            <a:avLst/>
          </a:prstGeom>
          <a:noFill/>
        </p:spPr>
        <p:txBody>
          <a:bodyPr wrap="square" rtlCol="0">
            <a:spAutoFit/>
          </a:bodyPr>
          <a:lstStyle/>
          <a:p>
            <a:pPr algn="ctr">
              <a:defRPr/>
            </a:pPr>
            <a:r>
              <a:rPr lang="en-US" sz="1400" cap="all" spc="-150" dirty="0" smtClean="0">
                <a:solidFill>
                  <a:srgbClr val="92D050"/>
                </a:solidFill>
                <a:latin typeface="Avenir LT Std 95 Black"/>
                <a:cs typeface="Avenir LT Std 95 Black"/>
              </a:rPr>
              <a:t>Results</a:t>
            </a:r>
            <a:r>
              <a:rPr lang="en-US" sz="1400" cap="all" spc="-150" dirty="0" smtClean="0">
                <a:solidFill>
                  <a:srgbClr val="92D050"/>
                </a:solidFill>
                <a:latin typeface="Avenir LT Std 95 Black"/>
                <a:cs typeface="Avenir LT Std 95 Black"/>
              </a:rPr>
              <a:t>:</a:t>
            </a:r>
          </a:p>
          <a:p>
            <a:endParaRPr lang="en-US" sz="1000" dirty="0" smtClean="0">
              <a:latin typeface="Calibri" pitchFamily="34" charset="0"/>
              <a:cs typeface="Avenir LT Std 35 Light"/>
            </a:endParaRPr>
          </a:p>
          <a:p>
            <a:pPr algn="ctr"/>
            <a:r>
              <a:rPr lang="en-GB" sz="1000" dirty="0" smtClean="0">
                <a:latin typeface="Calibri" pitchFamily="34" charset="0"/>
                <a:cs typeface="Avenir LT Std 35 Light"/>
              </a:rPr>
              <a:t>Following the TV commercial during the X Factor finale, searches for “apes will rise” increased dramatically with Clicks increasing exponentially hour over hour.  With the increased traffic, our daily conversions also increased by 4. </a:t>
            </a:r>
            <a:endParaRPr lang="en-US" sz="1000" dirty="0" smtClean="0">
              <a:latin typeface="Calibri" pitchFamily="34" charset="0"/>
              <a:cs typeface="Avenir LT Std 35 Light"/>
            </a:endParaRPr>
          </a:p>
        </p:txBody>
      </p:sp>
      <p:pic>
        <p:nvPicPr>
          <p:cNvPr id="45" name="Picture 94" descr="Screen shot 2012-07-17 at 10.29.20.png"/>
          <p:cNvPicPr>
            <a:picLocks noChangeAspect="1"/>
          </p:cNvPicPr>
          <p:nvPr/>
        </p:nvPicPr>
        <p:blipFill>
          <a:blip r:embed="rId8"/>
          <a:srcRect/>
          <a:stretch>
            <a:fillRect/>
          </a:stretch>
        </p:blipFill>
        <p:spPr bwMode="auto">
          <a:xfrm>
            <a:off x="557944" y="2094982"/>
            <a:ext cx="390821" cy="344346"/>
          </a:xfrm>
          <a:prstGeom prst="rect">
            <a:avLst/>
          </a:prstGeom>
          <a:noFill/>
          <a:ln w="9525">
            <a:noFill/>
            <a:miter lim="800000"/>
            <a:headEnd/>
            <a:tailEnd/>
          </a:ln>
        </p:spPr>
      </p:pic>
      <p:pic>
        <p:nvPicPr>
          <p:cNvPr id="46" name="Picture 45" descr="Screen shot 2012-07-02 at 15.15.58.png"/>
          <p:cNvPicPr>
            <a:picLocks noChangeAspect="1"/>
          </p:cNvPicPr>
          <p:nvPr/>
        </p:nvPicPr>
        <p:blipFill>
          <a:blip r:embed="rId9"/>
          <a:stretch>
            <a:fillRect/>
          </a:stretch>
        </p:blipFill>
        <p:spPr>
          <a:xfrm>
            <a:off x="3347864" y="2098800"/>
            <a:ext cx="360040" cy="342333"/>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iProspect-Nov201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iprospect_110503">
  <a:themeElements>
    <a:clrScheme name="Custom 2">
      <a:dk1>
        <a:srgbClr val="455560"/>
      </a:dk1>
      <a:lt1>
        <a:srgbClr val="FFFFFF"/>
      </a:lt1>
      <a:dk2>
        <a:srgbClr val="8DC63F"/>
      </a:dk2>
      <a:lt2>
        <a:srgbClr val="8DC63F"/>
      </a:lt2>
      <a:accent1>
        <a:srgbClr val="F58026"/>
      </a:accent1>
      <a:accent2>
        <a:srgbClr val="1AA1D0"/>
      </a:accent2>
      <a:accent3>
        <a:srgbClr val="BB2618"/>
      </a:accent3>
      <a:accent4>
        <a:srgbClr val="1B4998"/>
      </a:accent4>
      <a:accent5>
        <a:srgbClr val="D7AF39"/>
      </a:accent5>
      <a:accent6>
        <a:srgbClr val="83817E"/>
      </a:accent6>
      <a:hlink>
        <a:srgbClr val="F58026"/>
      </a:hlink>
      <a:folHlink>
        <a:srgbClr val="45556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b="0" i="0" dirty="0">
            <a:latin typeface="Avenir LT Std 55 Roman"/>
            <a:cs typeface="Avenir LT Std 55 Roman"/>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916</TotalTime>
  <Words>443</Words>
  <Application>Microsoft Office PowerPoint</Application>
  <PresentationFormat>On-screen Show (4:3)</PresentationFormat>
  <Paragraphs>47</Paragraphs>
  <Slides>4</Slides>
  <Notes>4</Notes>
  <HiddenSlides>0</HiddenSlides>
  <MMClips>0</MMClips>
  <ScaleCrop>false</ScaleCrop>
  <HeadingPairs>
    <vt:vector size="4" baseType="variant">
      <vt:variant>
        <vt:lpstr>Theme</vt:lpstr>
      </vt:variant>
      <vt:variant>
        <vt:i4>3</vt:i4>
      </vt:variant>
      <vt:variant>
        <vt:lpstr>Slide Titles</vt:lpstr>
      </vt:variant>
      <vt:variant>
        <vt:i4>4</vt:i4>
      </vt:variant>
    </vt:vector>
  </HeadingPairs>
  <TitlesOfParts>
    <vt:vector size="7" baseType="lpstr">
      <vt:lpstr>iProspect-Nov2012</vt:lpstr>
      <vt:lpstr>2_Custom Design</vt:lpstr>
      <vt:lpstr>1_iprospect_110503</vt:lpstr>
      <vt:lpstr>Slide 1</vt:lpstr>
      <vt:lpstr>Background/Brief</vt:lpstr>
      <vt:lpstr>Strategy</vt:lpstr>
      <vt:lpstr>results</vt:lpstr>
    </vt:vector>
  </TitlesOfParts>
  <Company>Aegis Media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PPC Award Template</dc:title>
  <dc:creator>Chris Rothwell</dc:creator>
  <cp:lastModifiedBy>Ed Grice</cp:lastModifiedBy>
  <cp:revision>46</cp:revision>
  <dcterms:created xsi:type="dcterms:W3CDTF">2012-11-12T09:47:25Z</dcterms:created>
  <dcterms:modified xsi:type="dcterms:W3CDTF">2012-12-10T15:25:08Z</dcterms:modified>
</cp:coreProperties>
</file>